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sldIdLst>
    <p:sldId id="256" r:id="rId2"/>
    <p:sldId id="257" r:id="rId3"/>
    <p:sldId id="305" r:id="rId4"/>
    <p:sldId id="306" r:id="rId5"/>
    <p:sldId id="314" r:id="rId6"/>
    <p:sldId id="315" r:id="rId7"/>
    <p:sldId id="312" r:id="rId8"/>
    <p:sldId id="313" r:id="rId9"/>
    <p:sldId id="316" r:id="rId10"/>
    <p:sldId id="317" r:id="rId11"/>
    <p:sldId id="318" r:id="rId12"/>
    <p:sldId id="319" r:id="rId13"/>
    <p:sldId id="320" r:id="rId14"/>
    <p:sldId id="321" r:id="rId15"/>
    <p:sldId id="322" r:id="rId16"/>
    <p:sldId id="31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p:scale>
          <a:sx n="76" d="100"/>
          <a:sy n="76" d="100"/>
        </p:scale>
        <p:origin x="-1224" y="3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B116C7-D313-44DF-851F-561AD0E84361}" type="datetimeFigureOut">
              <a:rPr lang="en-US" smtClean="0"/>
              <a:t>3/11/2021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81D8BA-2871-43B6-95E6-118CE4B58879}" type="slidenum">
              <a:rPr lang="en-US" smtClean="0"/>
              <a:t>‹#›</a:t>
            </a:fld>
            <a:endParaRPr lang="en-US"/>
          </a:p>
        </p:txBody>
      </p:sp>
    </p:spTree>
    <p:extLst>
      <p:ext uri="{BB962C8B-B14F-4D97-AF65-F5344CB8AC3E}">
        <p14:creationId xmlns:p14="http://schemas.microsoft.com/office/powerpoint/2010/main" val="601240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81D8BA-2871-43B6-95E6-118CE4B58879}" type="slidenum">
              <a:rPr lang="en-US" smtClean="0"/>
              <a:t>1</a:t>
            </a:fld>
            <a:endParaRPr lang="en-US"/>
          </a:p>
        </p:txBody>
      </p:sp>
    </p:spTree>
    <p:extLst>
      <p:ext uri="{BB962C8B-B14F-4D97-AF65-F5344CB8AC3E}">
        <p14:creationId xmlns:p14="http://schemas.microsoft.com/office/powerpoint/2010/main" val="2602646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9E31E8E-FAA6-4768-80D1-5C1524358538}" type="datetime1">
              <a:rPr lang="en-US" smtClean="0"/>
              <a:t>3/11/2021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t>‹#›</a:t>
            </a:fld>
            <a:endParaRPr lang="en-US"/>
          </a:p>
        </p:txBody>
      </p:sp>
    </p:spTree>
    <p:extLst>
      <p:ext uri="{BB962C8B-B14F-4D97-AF65-F5344CB8AC3E}">
        <p14:creationId xmlns:p14="http://schemas.microsoft.com/office/powerpoint/2010/main" val="234803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D5FC90-A492-4A4D-B7DD-4720209C0258}" type="datetime1">
              <a:rPr lang="en-US" smtClean="0"/>
              <a:t>3/11/2021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t>‹#›</a:t>
            </a:fld>
            <a:endParaRPr lang="en-US"/>
          </a:p>
        </p:txBody>
      </p:sp>
    </p:spTree>
    <p:extLst>
      <p:ext uri="{BB962C8B-B14F-4D97-AF65-F5344CB8AC3E}">
        <p14:creationId xmlns:p14="http://schemas.microsoft.com/office/powerpoint/2010/main" val="156908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4434A3-00D5-4239-B904-80CC8FFE510A}" type="datetime1">
              <a:rPr lang="en-US" smtClean="0"/>
              <a:t>3/11/2021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t>‹#›</a:t>
            </a:fld>
            <a:endParaRPr lang="en-US"/>
          </a:p>
        </p:txBody>
      </p:sp>
    </p:spTree>
    <p:extLst>
      <p:ext uri="{BB962C8B-B14F-4D97-AF65-F5344CB8AC3E}">
        <p14:creationId xmlns:p14="http://schemas.microsoft.com/office/powerpoint/2010/main" val="93344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589B79-28B0-4D12-A297-DE5897E9723E}" type="datetime1">
              <a:rPr lang="en-US" smtClean="0"/>
              <a:t>3/11/2021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t>‹#›</a:t>
            </a:fld>
            <a:endParaRPr lang="en-US"/>
          </a:p>
        </p:txBody>
      </p:sp>
    </p:spTree>
    <p:extLst>
      <p:ext uri="{BB962C8B-B14F-4D97-AF65-F5344CB8AC3E}">
        <p14:creationId xmlns:p14="http://schemas.microsoft.com/office/powerpoint/2010/main" val="1097011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D15664-E27A-45EE-9E77-BA9FBD89D79B}" type="datetime1">
              <a:rPr lang="en-US" smtClean="0"/>
              <a:t>3/11/2021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t>‹#›</a:t>
            </a:fld>
            <a:endParaRPr lang="en-US"/>
          </a:p>
        </p:txBody>
      </p:sp>
    </p:spTree>
    <p:extLst>
      <p:ext uri="{BB962C8B-B14F-4D97-AF65-F5344CB8AC3E}">
        <p14:creationId xmlns:p14="http://schemas.microsoft.com/office/powerpoint/2010/main" val="1064696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B564FE-F6E1-42EC-B67D-790612EBBF36}" type="datetime1">
              <a:rPr lang="en-US" smtClean="0"/>
              <a:t>3/11/2021</a:t>
            </a:fld>
            <a:endParaRPr lang="en-US"/>
          </a:p>
        </p:txBody>
      </p:sp>
      <p:sp>
        <p:nvSpPr>
          <p:cNvPr id="6" name="Footer Placeholder 5"/>
          <p:cNvSpPr>
            <a:spLocks noGrp="1"/>
          </p:cNvSpPr>
          <p:nvPr>
            <p:ph type="ftr" sz="quarter" idx="11"/>
          </p:nvPr>
        </p:nvSpPr>
        <p:spPr/>
        <p:txBody>
          <a:bodyPr/>
          <a:lstStyle/>
          <a:p>
            <a:r>
              <a:rPr lang="en-US"/>
              <a:t>JEPPIAAR INSTITUTE OF TECHNOLOGY</a:t>
            </a:r>
          </a:p>
        </p:txBody>
      </p:sp>
      <p:sp>
        <p:nvSpPr>
          <p:cNvPr id="7" name="Slide Number Placeholder 6"/>
          <p:cNvSpPr>
            <a:spLocks noGrp="1"/>
          </p:cNvSpPr>
          <p:nvPr>
            <p:ph type="sldNum" sz="quarter" idx="12"/>
          </p:nvPr>
        </p:nvSpPr>
        <p:spPr/>
        <p:txBody>
          <a:bodyPr/>
          <a:lstStyle/>
          <a:p>
            <a:fld id="{E5CA2188-4EE7-4F69-AE19-AF999E6A737F}" type="slidenum">
              <a:rPr lang="en-US" smtClean="0"/>
              <a:t>‹#›</a:t>
            </a:fld>
            <a:endParaRPr lang="en-US"/>
          </a:p>
        </p:txBody>
      </p:sp>
    </p:spTree>
    <p:extLst>
      <p:ext uri="{BB962C8B-B14F-4D97-AF65-F5344CB8AC3E}">
        <p14:creationId xmlns:p14="http://schemas.microsoft.com/office/powerpoint/2010/main" val="50401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6FA4E1-DA02-4FCB-8B33-871CA603B35F}" type="datetime1">
              <a:rPr lang="en-US" smtClean="0"/>
              <a:t>3/11/2021</a:t>
            </a:fld>
            <a:endParaRPr lang="en-US"/>
          </a:p>
        </p:txBody>
      </p:sp>
      <p:sp>
        <p:nvSpPr>
          <p:cNvPr id="8" name="Footer Placeholder 7"/>
          <p:cNvSpPr>
            <a:spLocks noGrp="1"/>
          </p:cNvSpPr>
          <p:nvPr>
            <p:ph type="ftr" sz="quarter" idx="11"/>
          </p:nvPr>
        </p:nvSpPr>
        <p:spPr/>
        <p:txBody>
          <a:bodyPr/>
          <a:lstStyle/>
          <a:p>
            <a:r>
              <a:rPr lang="en-US"/>
              <a:t>JEPPIAAR INSTITUTE OF TECHNOLOGY</a:t>
            </a:r>
          </a:p>
        </p:txBody>
      </p:sp>
      <p:sp>
        <p:nvSpPr>
          <p:cNvPr id="9" name="Slide Number Placeholder 8"/>
          <p:cNvSpPr>
            <a:spLocks noGrp="1"/>
          </p:cNvSpPr>
          <p:nvPr>
            <p:ph type="sldNum" sz="quarter" idx="12"/>
          </p:nvPr>
        </p:nvSpPr>
        <p:spPr/>
        <p:txBody>
          <a:bodyPr/>
          <a:lstStyle/>
          <a:p>
            <a:fld id="{E5CA2188-4EE7-4F69-AE19-AF999E6A737F}" type="slidenum">
              <a:rPr lang="en-US" smtClean="0"/>
              <a:t>‹#›</a:t>
            </a:fld>
            <a:endParaRPr lang="en-US"/>
          </a:p>
        </p:txBody>
      </p:sp>
    </p:spTree>
    <p:extLst>
      <p:ext uri="{BB962C8B-B14F-4D97-AF65-F5344CB8AC3E}">
        <p14:creationId xmlns:p14="http://schemas.microsoft.com/office/powerpoint/2010/main" val="1902137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835E8-8679-4E90-AFE0-0C67370685A8}" type="datetime1">
              <a:rPr lang="en-US" smtClean="0"/>
              <a:t>3/11/2021</a:t>
            </a:fld>
            <a:endParaRPr lang="en-US"/>
          </a:p>
        </p:txBody>
      </p:sp>
      <p:sp>
        <p:nvSpPr>
          <p:cNvPr id="4" name="Footer Placeholder 3"/>
          <p:cNvSpPr>
            <a:spLocks noGrp="1"/>
          </p:cNvSpPr>
          <p:nvPr>
            <p:ph type="ftr" sz="quarter" idx="11"/>
          </p:nvPr>
        </p:nvSpPr>
        <p:spPr/>
        <p:txBody>
          <a:bodyPr/>
          <a:lstStyle/>
          <a:p>
            <a:r>
              <a:rPr lang="en-US"/>
              <a:t>JEPPIAAR INSTITUTE OF TECHNOLOGY</a:t>
            </a:r>
          </a:p>
        </p:txBody>
      </p:sp>
      <p:sp>
        <p:nvSpPr>
          <p:cNvPr id="5" name="Slide Number Placeholder 4"/>
          <p:cNvSpPr>
            <a:spLocks noGrp="1"/>
          </p:cNvSpPr>
          <p:nvPr>
            <p:ph type="sldNum" sz="quarter" idx="12"/>
          </p:nvPr>
        </p:nvSpPr>
        <p:spPr/>
        <p:txBody>
          <a:bodyPr/>
          <a:lstStyle/>
          <a:p>
            <a:fld id="{E5CA2188-4EE7-4F69-AE19-AF999E6A737F}" type="slidenum">
              <a:rPr lang="en-US" smtClean="0"/>
              <a:t>‹#›</a:t>
            </a:fld>
            <a:endParaRPr lang="en-US"/>
          </a:p>
        </p:txBody>
      </p:sp>
    </p:spTree>
    <p:extLst>
      <p:ext uri="{BB962C8B-B14F-4D97-AF65-F5344CB8AC3E}">
        <p14:creationId xmlns:p14="http://schemas.microsoft.com/office/powerpoint/2010/main" val="416579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C47FD-2D86-4B6A-8B7C-09862E8557BB}" type="datetime1">
              <a:rPr lang="en-US" smtClean="0"/>
              <a:t>3/11/2021</a:t>
            </a:fld>
            <a:endParaRPr lang="en-US"/>
          </a:p>
        </p:txBody>
      </p:sp>
      <p:sp>
        <p:nvSpPr>
          <p:cNvPr id="3" name="Footer Placeholder 2"/>
          <p:cNvSpPr>
            <a:spLocks noGrp="1"/>
          </p:cNvSpPr>
          <p:nvPr>
            <p:ph type="ftr" sz="quarter" idx="11"/>
          </p:nvPr>
        </p:nvSpPr>
        <p:spPr/>
        <p:txBody>
          <a:bodyPr/>
          <a:lstStyle/>
          <a:p>
            <a:r>
              <a:rPr lang="en-US"/>
              <a:t>JEPPIAAR INSTITUTE OF TECHNOLOGY</a:t>
            </a:r>
          </a:p>
        </p:txBody>
      </p:sp>
      <p:sp>
        <p:nvSpPr>
          <p:cNvPr id="4" name="Slide Number Placeholder 3"/>
          <p:cNvSpPr>
            <a:spLocks noGrp="1"/>
          </p:cNvSpPr>
          <p:nvPr>
            <p:ph type="sldNum" sz="quarter" idx="12"/>
          </p:nvPr>
        </p:nvSpPr>
        <p:spPr/>
        <p:txBody>
          <a:bodyPr/>
          <a:lstStyle/>
          <a:p>
            <a:fld id="{E5CA2188-4EE7-4F69-AE19-AF999E6A737F}" type="slidenum">
              <a:rPr lang="en-US" smtClean="0"/>
              <a:t>‹#›</a:t>
            </a:fld>
            <a:endParaRPr lang="en-US"/>
          </a:p>
        </p:txBody>
      </p:sp>
    </p:spTree>
    <p:extLst>
      <p:ext uri="{BB962C8B-B14F-4D97-AF65-F5344CB8AC3E}">
        <p14:creationId xmlns:p14="http://schemas.microsoft.com/office/powerpoint/2010/main" val="409240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6A4DCBB-5FBE-45F5-A7A0-DCD94C53A06B}" type="datetime1">
              <a:rPr lang="en-US" smtClean="0"/>
              <a:t>3/11/2021</a:t>
            </a:fld>
            <a:endParaRPr lang="en-US"/>
          </a:p>
        </p:txBody>
      </p:sp>
      <p:sp>
        <p:nvSpPr>
          <p:cNvPr id="6" name="Footer Placeholder 5"/>
          <p:cNvSpPr>
            <a:spLocks noGrp="1"/>
          </p:cNvSpPr>
          <p:nvPr>
            <p:ph type="ftr" sz="quarter" idx="11"/>
          </p:nvPr>
        </p:nvSpPr>
        <p:spPr/>
        <p:txBody>
          <a:bodyPr/>
          <a:lstStyle/>
          <a:p>
            <a:r>
              <a:rPr lang="en-US"/>
              <a:t>JEPPIAAR INSTITUTE OF TECHNOLOGY</a:t>
            </a:r>
          </a:p>
        </p:txBody>
      </p:sp>
      <p:sp>
        <p:nvSpPr>
          <p:cNvPr id="7" name="Slide Number Placeholder 6"/>
          <p:cNvSpPr>
            <a:spLocks noGrp="1"/>
          </p:cNvSpPr>
          <p:nvPr>
            <p:ph type="sldNum" sz="quarter" idx="12"/>
          </p:nvPr>
        </p:nvSpPr>
        <p:spPr/>
        <p:txBody>
          <a:bodyPr/>
          <a:lstStyle/>
          <a:p>
            <a:fld id="{E5CA2188-4EE7-4F69-AE19-AF999E6A737F}" type="slidenum">
              <a:rPr lang="en-US" smtClean="0"/>
              <a:t>‹#›</a:t>
            </a:fld>
            <a:endParaRPr lang="en-US"/>
          </a:p>
        </p:txBody>
      </p:sp>
    </p:spTree>
    <p:extLst>
      <p:ext uri="{BB962C8B-B14F-4D97-AF65-F5344CB8AC3E}">
        <p14:creationId xmlns:p14="http://schemas.microsoft.com/office/powerpoint/2010/main" val="244913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4239DA-53D9-4AED-B699-60988A11F434}" type="datetime1">
              <a:rPr lang="en-US" smtClean="0"/>
              <a:t>3/11/2021</a:t>
            </a:fld>
            <a:endParaRPr lang="en-US"/>
          </a:p>
        </p:txBody>
      </p:sp>
      <p:sp>
        <p:nvSpPr>
          <p:cNvPr id="6" name="Footer Placeholder 5"/>
          <p:cNvSpPr>
            <a:spLocks noGrp="1"/>
          </p:cNvSpPr>
          <p:nvPr>
            <p:ph type="ftr" sz="quarter" idx="11"/>
          </p:nvPr>
        </p:nvSpPr>
        <p:spPr/>
        <p:txBody>
          <a:bodyPr/>
          <a:lstStyle/>
          <a:p>
            <a:r>
              <a:rPr lang="en-US"/>
              <a:t>JEPPIAAR INSTITUTE OF TECHNOLOGY</a:t>
            </a:r>
          </a:p>
        </p:txBody>
      </p:sp>
      <p:sp>
        <p:nvSpPr>
          <p:cNvPr id="7" name="Slide Number Placeholder 6"/>
          <p:cNvSpPr>
            <a:spLocks noGrp="1"/>
          </p:cNvSpPr>
          <p:nvPr>
            <p:ph type="sldNum" sz="quarter" idx="12"/>
          </p:nvPr>
        </p:nvSpPr>
        <p:spPr/>
        <p:txBody>
          <a:bodyPr/>
          <a:lstStyle/>
          <a:p>
            <a:fld id="{E5CA2188-4EE7-4F69-AE19-AF999E6A737F}" type="slidenum">
              <a:rPr lang="en-US" smtClean="0"/>
              <a:t>‹#›</a:t>
            </a:fld>
            <a:endParaRPr lang="en-US"/>
          </a:p>
        </p:txBody>
      </p:sp>
    </p:spTree>
    <p:extLst>
      <p:ext uri="{BB962C8B-B14F-4D97-AF65-F5344CB8AC3E}">
        <p14:creationId xmlns:p14="http://schemas.microsoft.com/office/powerpoint/2010/main" val="2365057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A4544-C7CE-44D8-992C-81FF0040C1FA}" type="datetime1">
              <a:rPr lang="en-US" smtClean="0"/>
              <a:t>3/11/2021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JEPPIAAR INSTITUTE OF TECHNOLOGY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CA2188-4EE7-4F69-AE19-AF999E6A737F}" type="slidenum">
              <a:rPr lang="en-US" smtClean="0"/>
              <a:t>‹#›</a:t>
            </a:fld>
            <a:endParaRPr lang="en-US"/>
          </a:p>
        </p:txBody>
      </p:sp>
    </p:spTree>
    <p:extLst>
      <p:ext uri="{BB962C8B-B14F-4D97-AF65-F5344CB8AC3E}">
        <p14:creationId xmlns:p14="http://schemas.microsoft.com/office/powerpoint/2010/main" val="4147391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Satellite_communication" TargetMode="External"/><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1239732"/>
            <a:ext cx="8663729" cy="2036868"/>
          </a:xfrm>
        </p:spPr>
        <p:txBody>
          <a:bodyPr>
            <a:normAutofit fontScale="90000"/>
          </a:bodyPr>
          <a:lstStyle/>
          <a:p>
            <a:pPr algn="l"/>
            <a:br>
              <a:rPr lang="en-US" sz="2400" b="1" dirty="0">
                <a:solidFill>
                  <a:schemeClr val="accent2"/>
                </a:solidFill>
                <a:latin typeface="Palatino Linotype" pitchFamily="18" charset="0"/>
              </a:rPr>
            </a:br>
            <a:br>
              <a:rPr lang="en-US" sz="2400" b="1" dirty="0">
                <a:solidFill>
                  <a:schemeClr val="accent2"/>
                </a:solidFill>
                <a:latin typeface="Palatino Linotype" pitchFamily="18" charset="0"/>
              </a:rPr>
            </a:br>
            <a:r>
              <a:rPr lang="en-US" sz="2400" b="1" dirty="0">
                <a:solidFill>
                  <a:schemeClr val="accent2"/>
                </a:solidFill>
                <a:latin typeface="Palatino Linotype" pitchFamily="18" charset="0"/>
              </a:rPr>
              <a:t>Subject Name : </a:t>
            </a:r>
            <a:r>
              <a:rPr lang="en-US" sz="2000" b="1" dirty="0">
                <a:latin typeface="Palatino Linotype" pitchFamily="18" charset="0"/>
              </a:rPr>
              <a:t>EC8652- WIRELESS COMMUNICATION</a:t>
            </a:r>
            <a:br>
              <a:rPr lang="en-US" sz="2400" b="1" dirty="0">
                <a:solidFill>
                  <a:schemeClr val="accent2"/>
                </a:solidFill>
                <a:latin typeface="Palatino Linotype" pitchFamily="18" charset="0"/>
              </a:rPr>
            </a:br>
            <a:br>
              <a:rPr lang="en-US" sz="2400" b="1" dirty="0">
                <a:solidFill>
                  <a:schemeClr val="accent2"/>
                </a:solidFill>
                <a:latin typeface="Palatino Linotype" pitchFamily="18" charset="0"/>
              </a:rPr>
            </a:br>
            <a:r>
              <a:rPr lang="en-US" sz="2400" b="1" dirty="0">
                <a:solidFill>
                  <a:schemeClr val="accent2"/>
                </a:solidFill>
                <a:latin typeface="Palatino Linotype" pitchFamily="18" charset="0"/>
              </a:rPr>
              <a:t>Presentation  Title: </a:t>
            </a:r>
            <a:r>
              <a:rPr lang="en-US" sz="2400" b="1" dirty="0">
                <a:latin typeface="Palatino Linotype" pitchFamily="18" charset="0"/>
              </a:rPr>
              <a:t>Real time application of FDMA</a:t>
            </a:r>
            <a:br>
              <a:rPr lang="en-US" sz="2400" b="1" dirty="0">
                <a:solidFill>
                  <a:schemeClr val="accent2"/>
                </a:solidFill>
                <a:latin typeface="Palatino Linotype" pitchFamily="18" charset="0"/>
              </a:rPr>
            </a:br>
            <a:endParaRPr lang="en-US" sz="2400" b="1" dirty="0">
              <a:solidFill>
                <a:schemeClr val="accent2"/>
              </a:solidFill>
              <a:latin typeface="Palatino Linotype" pitchFamily="18" charset="0"/>
            </a:endParaRPr>
          </a:p>
        </p:txBody>
      </p:sp>
      <p:sp>
        <p:nvSpPr>
          <p:cNvPr id="3" name="Subtitle 2"/>
          <p:cNvSpPr>
            <a:spLocks noGrp="1"/>
          </p:cNvSpPr>
          <p:nvPr>
            <p:ph type="subTitle" idx="1"/>
          </p:nvPr>
        </p:nvSpPr>
        <p:spPr>
          <a:xfrm>
            <a:off x="152399" y="3162300"/>
            <a:ext cx="8839199" cy="1219200"/>
          </a:xfrm>
        </p:spPr>
        <p:txBody>
          <a:bodyPr>
            <a:noAutofit/>
          </a:bodyPr>
          <a:lstStyle/>
          <a:p>
            <a:pPr algn="l"/>
            <a:r>
              <a:rPr lang="en-US" sz="2000" b="1" dirty="0">
                <a:solidFill>
                  <a:schemeClr val="accent2"/>
                </a:solidFill>
                <a:latin typeface="Palatino Linotype" pitchFamily="18" charset="0"/>
              </a:rPr>
              <a:t>Team Members:</a:t>
            </a:r>
          </a:p>
          <a:p>
            <a:pPr algn="l"/>
            <a:r>
              <a:rPr lang="en-US" sz="2000" b="1" dirty="0">
                <a:solidFill>
                  <a:schemeClr val="tx1"/>
                </a:solidFill>
                <a:latin typeface="Palatino Linotype" pitchFamily="18" charset="0"/>
              </a:rPr>
              <a:t>	Students Name	 		  	</a:t>
            </a:r>
            <a:r>
              <a:rPr lang="en-US" sz="2000" b="1" dirty="0" err="1">
                <a:solidFill>
                  <a:schemeClr val="tx1"/>
                </a:solidFill>
                <a:latin typeface="Palatino Linotype" pitchFamily="18" charset="0"/>
              </a:rPr>
              <a:t>Reg.No</a:t>
            </a:r>
            <a:r>
              <a:rPr lang="en-US" sz="2000" b="1" dirty="0">
                <a:solidFill>
                  <a:schemeClr val="tx1"/>
                </a:solidFill>
                <a:latin typeface="Palatino Linotype" pitchFamily="18" charset="0"/>
              </a:rPr>
              <a:t>:</a:t>
            </a:r>
          </a:p>
          <a:p>
            <a:pPr algn="l"/>
            <a:r>
              <a:rPr lang="en-US" sz="2000" b="1" dirty="0">
                <a:solidFill>
                  <a:schemeClr val="tx1"/>
                </a:solidFill>
                <a:latin typeface="Palatino Linotype" pitchFamily="18" charset="0"/>
              </a:rPr>
              <a:t>	  1. TONIE  RAALPH .C                                         210617106081</a:t>
            </a:r>
          </a:p>
          <a:p>
            <a:pPr algn="l"/>
            <a:r>
              <a:rPr lang="en-US" sz="2000" b="1" dirty="0">
                <a:solidFill>
                  <a:schemeClr val="tx1"/>
                </a:solidFill>
                <a:latin typeface="Palatino Linotype" pitchFamily="18" charset="0"/>
              </a:rPr>
              <a:t>                2. ALWIN REVANTH.P                                        210617106007</a:t>
            </a:r>
          </a:p>
          <a:p>
            <a:pPr algn="l"/>
            <a:r>
              <a:rPr lang="en-US" sz="2000" b="1" dirty="0">
                <a:solidFill>
                  <a:schemeClr val="tx1"/>
                </a:solidFill>
                <a:latin typeface="Palatino Linotype" pitchFamily="18" charset="0"/>
              </a:rPr>
              <a:t>                3. KRISHNA KUMAR.S                                       210617106050</a:t>
            </a:r>
          </a:p>
          <a:p>
            <a:pPr algn="l"/>
            <a:r>
              <a:rPr lang="en-US" sz="2000" b="1" dirty="0">
                <a:solidFill>
                  <a:schemeClr val="tx1"/>
                </a:solidFill>
                <a:latin typeface="Palatino Linotype" pitchFamily="18" charset="0"/>
              </a:rPr>
              <a:t>                4. SANGAVI.L                                                        210617106070</a:t>
            </a:r>
          </a:p>
          <a:p>
            <a:pPr algn="l"/>
            <a:r>
              <a:rPr lang="en-US" sz="2000" b="1" dirty="0">
                <a:solidFill>
                  <a:schemeClr val="tx1"/>
                </a:solidFill>
                <a:latin typeface="Palatino Linotype" pitchFamily="18" charset="0"/>
              </a:rPr>
              <a:t>                5. SURYA PRABHA.S.V                                       210617106078</a:t>
            </a:r>
          </a:p>
          <a:p>
            <a:pPr algn="l"/>
            <a:endParaRPr lang="en-US" sz="2000" b="1" dirty="0">
              <a:solidFill>
                <a:schemeClr val="tx1"/>
              </a:solidFill>
              <a:latin typeface="Palatino Linotype" pitchFamily="18" charset="0"/>
            </a:endParaRPr>
          </a:p>
          <a:p>
            <a:endParaRPr lang="en-US" sz="2000" dirty="0">
              <a:solidFill>
                <a:schemeClr val="tx1"/>
              </a:solidFill>
              <a:latin typeface="Palatino Linotype" pitchFamily="18" charset="0"/>
            </a:endParaRPr>
          </a:p>
        </p:txBody>
      </p:sp>
      <p:sp>
        <p:nvSpPr>
          <p:cNvPr id="4" name="TextBox 3">
            <a:extLst>
              <a:ext uri="{FF2B5EF4-FFF2-40B4-BE49-F238E27FC236}">
                <a16:creationId xmlns:a16="http://schemas.microsoft.com/office/drawing/2014/main" id="{EE5ACCF2-8CAE-4B9E-99FA-55335EEA4352}"/>
              </a:ext>
            </a:extLst>
          </p:cNvPr>
          <p:cNvSpPr txBox="1"/>
          <p:nvPr/>
        </p:nvSpPr>
        <p:spPr>
          <a:xfrm>
            <a:off x="0" y="478691"/>
            <a:ext cx="9144000" cy="1231106"/>
          </a:xfrm>
          <a:prstGeom prst="rect">
            <a:avLst/>
          </a:prstGeom>
          <a:noFill/>
        </p:spPr>
        <p:txBody>
          <a:bodyPr wrap="square" rtlCol="0">
            <a:spAutoFit/>
          </a:bodyPr>
          <a:lstStyle/>
          <a:p>
            <a:pPr algn="ctr"/>
            <a:r>
              <a:rPr lang="en-IN" sz="2400" b="1" dirty="0">
                <a:latin typeface="Palatino Linotype" pitchFamily="18" charset="0"/>
                <a:cs typeface="Times New Roman" panose="02020603050405020304" pitchFamily="18" charset="0"/>
              </a:rPr>
              <a:t>  JEPPIAAR INSTITUTE OF TECHNOLOGY</a:t>
            </a:r>
          </a:p>
          <a:p>
            <a:pPr algn="ctr"/>
            <a:r>
              <a:rPr lang="en-US" sz="1400" b="1" dirty="0">
                <a:latin typeface="Times New Roman" panose="02020603050405020304" pitchFamily="18" charset="0"/>
                <a:cs typeface="Times New Roman" panose="02020603050405020304" pitchFamily="18" charset="0"/>
              </a:rPr>
              <a:t>“Self-Belief | Self Discipline | Self Respect”</a:t>
            </a:r>
          </a:p>
          <a:p>
            <a:pPr algn="ctr"/>
            <a:endParaRPr lang="en-US" sz="1400" b="1" dirty="0">
              <a:latin typeface="Times New Roman" panose="02020603050405020304" pitchFamily="18" charset="0"/>
              <a:cs typeface="Times New Roman" panose="02020603050405020304" pitchFamily="18" charset="0"/>
            </a:endParaRPr>
          </a:p>
          <a:p>
            <a:pPr algn="ctr"/>
            <a:r>
              <a:rPr lang="en-IN" sz="2200" b="1" dirty="0">
                <a:solidFill>
                  <a:srgbClr val="0070C0"/>
                </a:solidFill>
                <a:latin typeface="Palatino Linotype" pitchFamily="18" charset="0"/>
                <a:cs typeface="Times New Roman" panose="02020603050405020304" pitchFamily="18" charset="0"/>
              </a:rPr>
              <a:t>Department of Electronics and communication Engineering</a:t>
            </a:r>
          </a:p>
        </p:txBody>
      </p:sp>
      <p:sp>
        <p:nvSpPr>
          <p:cNvPr id="5" name="Rectangle 4"/>
          <p:cNvSpPr/>
          <p:nvPr/>
        </p:nvSpPr>
        <p:spPr>
          <a:xfrm>
            <a:off x="152400" y="152400"/>
            <a:ext cx="8839200" cy="655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F:\SUBJECTS\JIT_COURSE FILE CONTENTS\JIT_ISO _DNV GL_ISO 9001-2015\ISO_Images_Logo\ISO 9001-2015 (JPG).jpg">
            <a:extLst>
              <a:ext uri="{FF2B5EF4-FFF2-40B4-BE49-F238E27FC236}">
                <a16:creationId xmlns:a16="http://schemas.microsoft.com/office/drawing/2014/main" id="{00000000-0008-0000-0500-0000030000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381000"/>
            <a:ext cx="891329" cy="858732"/>
          </a:xfrm>
          <a:prstGeom prst="rect">
            <a:avLst/>
          </a:prstGeom>
          <a:noFill/>
          <a:ln>
            <a:noFill/>
          </a:ln>
        </p:spPr>
      </p:pic>
      <p:pic>
        <p:nvPicPr>
          <p:cNvPr id="8" name="Picture 7">
            <a:extLst>
              <a:ext uri="{FF2B5EF4-FFF2-40B4-BE49-F238E27FC236}">
                <a16:creationId xmlns:a16="http://schemas.microsoft.com/office/drawing/2014/main" id="{F993296E-B523-47A8-BEDB-E5FFD519EB02}"/>
              </a:ext>
            </a:extLst>
          </p:cNvPr>
          <p:cNvPicPr/>
          <p:nvPr/>
        </p:nvPicPr>
        <p:blipFill>
          <a:blip r:embed="rId4">
            <a:extLst>
              <a:ext uri="{28A0092B-C50C-407E-A947-70E740481C1C}">
                <a14:useLocalDpi xmlns:a14="http://schemas.microsoft.com/office/drawing/2010/main" val="0"/>
              </a:ext>
            </a:extLst>
          </a:blip>
          <a:stretch>
            <a:fillRect/>
          </a:stretch>
        </p:blipFill>
        <p:spPr>
          <a:xfrm>
            <a:off x="327870" y="381000"/>
            <a:ext cx="1119930" cy="906999"/>
          </a:xfrm>
          <a:prstGeom prst="rect">
            <a:avLst/>
          </a:prstGeom>
        </p:spPr>
      </p:pic>
    </p:spTree>
    <p:extLst>
      <p:ext uri="{BB962C8B-B14F-4D97-AF65-F5344CB8AC3E}">
        <p14:creationId xmlns:p14="http://schemas.microsoft.com/office/powerpoint/2010/main" val="401559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ANALOG TELEPHONE SYSTEM</a:t>
            </a:r>
            <a:br>
              <a:rPr lang="en-US" sz="20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403499"/>
            <a:ext cx="5638800" cy="5135563"/>
          </a:xfrm>
        </p:spPr>
        <p:txBody>
          <a:bodyPr>
            <a:normAutofit/>
          </a:bodyPr>
          <a:lstStyle/>
          <a:p>
            <a:pPr algn="just"/>
            <a:r>
              <a:rPr lang="en-US" sz="1800" dirty="0">
                <a:latin typeface="Times New Roman" pitchFamily="18" charset="0"/>
                <a:cs typeface="Times New Roman" pitchFamily="18" charset="0"/>
              </a:rPr>
              <a:t>One of the older FDMA systems is the original analog telephone system, which used a hierarchy of frequency multiplex techniques to put multiple telephone calls on single line. </a:t>
            </a:r>
          </a:p>
          <a:p>
            <a:pPr algn="just"/>
            <a:r>
              <a:rPr lang="en-US" sz="1800" dirty="0">
                <a:latin typeface="Times New Roman" pitchFamily="18" charset="0"/>
                <a:cs typeface="Times New Roman" pitchFamily="18" charset="0"/>
              </a:rPr>
              <a:t>The analog 300-Hz to 3400-Hz voice signals were used to modulate subcarriers in 12 channels from 60 kHz to 108 kHz. </a:t>
            </a:r>
          </a:p>
          <a:p>
            <a:pPr algn="just"/>
            <a:r>
              <a:rPr lang="en-US" sz="1800" dirty="0">
                <a:latin typeface="Times New Roman" pitchFamily="18" charset="0"/>
                <a:cs typeface="Times New Roman" pitchFamily="18" charset="0"/>
              </a:rPr>
              <a:t>Modulator/mixers created single sideband (SSB) signals, both upper and lower sidebands.</a:t>
            </a:r>
          </a:p>
          <a:p>
            <a:pPr algn="just"/>
            <a:r>
              <a:rPr lang="en-US" sz="1800" dirty="0">
                <a:latin typeface="Times New Roman" pitchFamily="18" charset="0"/>
                <a:cs typeface="Times New Roman" pitchFamily="18" charset="0"/>
              </a:rPr>
              <a:t> These subcarriers were then further frequency multiplexed on subcarriers in the 312-kHz to 552-kHz range using the same modulation methods. </a:t>
            </a:r>
          </a:p>
          <a:p>
            <a:pPr algn="just"/>
            <a:r>
              <a:rPr lang="en-US" sz="1800" dirty="0">
                <a:latin typeface="Times New Roman" pitchFamily="18" charset="0"/>
                <a:cs typeface="Times New Roman" pitchFamily="18" charset="0"/>
              </a:rPr>
              <a:t>At the receiving end of the system, the signals were sorted out and recovered with filters and demodulators.</a:t>
            </a:r>
          </a:p>
          <a:p>
            <a:pPr algn="just"/>
            <a:endParaRPr lang="en-US" sz="1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1589B79-28B0-4D12-A297-DE5897E9723E}" type="datetime1">
              <a:rPr lang="en-US" smtClean="0"/>
              <a:t>3/11/2021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t>10</a:t>
            </a:fld>
            <a:endParaRPr lang="en-US"/>
          </a:p>
        </p:txBody>
      </p:sp>
      <p:pic>
        <p:nvPicPr>
          <p:cNvPr id="7" name="Picture 6">
            <a:extLst>
              <a:ext uri="{FF2B5EF4-FFF2-40B4-BE49-F238E27FC236}">
                <a16:creationId xmlns:a16="http://schemas.microsoft.com/office/drawing/2014/main" id="{5FFBE96E-C958-496F-9204-DFA5ED536BE7}"/>
              </a:ext>
            </a:extLst>
          </p:cNvPr>
          <p:cNvPicPr>
            <a:picLocks noChangeAspect="1"/>
          </p:cNvPicPr>
          <p:nvPr/>
        </p:nvPicPr>
        <p:blipFill>
          <a:blip r:embed="rId2"/>
          <a:stretch>
            <a:fillRect/>
          </a:stretch>
        </p:blipFill>
        <p:spPr>
          <a:xfrm>
            <a:off x="5715000" y="1389929"/>
            <a:ext cx="3200400" cy="2995767"/>
          </a:xfrm>
          <a:prstGeom prst="rect">
            <a:avLst/>
          </a:prstGeom>
        </p:spPr>
      </p:pic>
      <p:sp>
        <p:nvSpPr>
          <p:cNvPr id="8" name="Rectangle 7"/>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5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FIBER OPTIC COMMUNICATION</a:t>
            </a:r>
            <a:br>
              <a:rPr lang="en-US" b="1" dirty="0">
                <a:ln w="6600">
                  <a:solidFill>
                    <a:schemeClr val="accent2"/>
                  </a:solidFill>
                  <a:prstDash val="solid"/>
                </a:ln>
                <a:solidFill>
                  <a:srgbClr val="FFFFFF"/>
                </a:solidFill>
                <a:effectLst>
                  <a:outerShdw dist="38100" dir="2700000" algn="tl" rotWithShape="0">
                    <a:schemeClr val="accent2"/>
                  </a:outerShdw>
                </a:effectLst>
              </a:rPr>
            </a:br>
            <a:endParaRPr lang="en-US" dirty="0"/>
          </a:p>
        </p:txBody>
      </p:sp>
      <p:sp>
        <p:nvSpPr>
          <p:cNvPr id="3" name="Content Placeholder 2"/>
          <p:cNvSpPr>
            <a:spLocks noGrp="1"/>
          </p:cNvSpPr>
          <p:nvPr>
            <p:ph idx="1"/>
          </p:nvPr>
        </p:nvSpPr>
        <p:spPr>
          <a:xfrm>
            <a:off x="190500" y="1066800"/>
            <a:ext cx="4800600" cy="4525963"/>
          </a:xfrm>
        </p:spPr>
        <p:txBody>
          <a:bodyPr>
            <a:normAutofit lnSpcReduction="10000"/>
          </a:bodyPr>
          <a:lstStyle/>
          <a:p>
            <a:pPr algn="just"/>
            <a:r>
              <a:rPr lang="en-US" sz="2000" dirty="0">
                <a:latin typeface="Times New Roman" pitchFamily="18" charset="0"/>
                <a:cs typeface="Times New Roman" pitchFamily="18" charset="0"/>
              </a:rPr>
              <a:t>This technique is also used in fiber optic communications systems. </a:t>
            </a:r>
          </a:p>
          <a:p>
            <a:pPr algn="just"/>
            <a:r>
              <a:rPr lang="en-US" sz="2000" dirty="0">
                <a:latin typeface="Times New Roman" pitchFamily="18" charset="0"/>
                <a:cs typeface="Times New Roman" pitchFamily="18" charset="0"/>
              </a:rPr>
              <a:t>A single fiber optic cable has enormous bandwidth that can be subdivided to provide FDMA. </a:t>
            </a:r>
          </a:p>
          <a:p>
            <a:pPr algn="just"/>
            <a:r>
              <a:rPr lang="en-US" sz="2000" dirty="0">
                <a:latin typeface="Times New Roman" pitchFamily="18" charset="0"/>
                <a:cs typeface="Times New Roman" pitchFamily="18" charset="0"/>
              </a:rPr>
              <a:t>Different data or information sources are each assigned a different light frequency for transmission. </a:t>
            </a:r>
          </a:p>
          <a:p>
            <a:pPr algn="just"/>
            <a:r>
              <a:rPr lang="en-US" sz="2000" dirty="0">
                <a:latin typeface="Times New Roman" pitchFamily="18" charset="0"/>
                <a:cs typeface="Times New Roman" pitchFamily="18" charset="0"/>
              </a:rPr>
              <a:t>Light generally isn’t referred to by frequency but by its wavelength (λ). </a:t>
            </a:r>
          </a:p>
          <a:p>
            <a:pPr algn="just"/>
            <a:r>
              <a:rPr lang="en-US" sz="2000" dirty="0">
                <a:latin typeface="Times New Roman" pitchFamily="18" charset="0"/>
                <a:cs typeface="Times New Roman" pitchFamily="18" charset="0"/>
              </a:rPr>
              <a:t>As a result, fiber optic FDMA is called wavelength division multiple access (WDMA) or just wavelength division multiplexing (WDM).</a:t>
            </a:r>
          </a:p>
          <a:p>
            <a:pPr marL="0" indent="0">
              <a:buNone/>
            </a:pPr>
            <a:endParaRPr lang="en-US" sz="2000" dirty="0"/>
          </a:p>
        </p:txBody>
      </p:sp>
      <p:sp>
        <p:nvSpPr>
          <p:cNvPr id="4" name="Date Placeholder 3"/>
          <p:cNvSpPr>
            <a:spLocks noGrp="1"/>
          </p:cNvSpPr>
          <p:nvPr>
            <p:ph type="dt" sz="half" idx="10"/>
          </p:nvPr>
        </p:nvSpPr>
        <p:spPr/>
        <p:txBody>
          <a:bodyPr/>
          <a:lstStyle/>
          <a:p>
            <a:fld id="{11589B79-28B0-4D12-A297-DE5897E9723E}" type="datetime1">
              <a:rPr lang="en-US" smtClean="0"/>
              <a:t>3/11/2021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t>11</a:t>
            </a:fld>
            <a:endParaRPr lang="en-US"/>
          </a:p>
        </p:txBody>
      </p:sp>
      <p:pic>
        <p:nvPicPr>
          <p:cNvPr id="7" name="Picture 6">
            <a:extLst>
              <a:ext uri="{FF2B5EF4-FFF2-40B4-BE49-F238E27FC236}">
                <a16:creationId xmlns:a16="http://schemas.microsoft.com/office/drawing/2014/main" id="{82DF1B27-4786-493C-983E-DFB9EE4F3D33}"/>
              </a:ext>
            </a:extLst>
          </p:cNvPr>
          <p:cNvPicPr>
            <a:picLocks noChangeAspect="1"/>
          </p:cNvPicPr>
          <p:nvPr/>
        </p:nvPicPr>
        <p:blipFill>
          <a:blip r:embed="rId2"/>
          <a:stretch>
            <a:fillRect/>
          </a:stretch>
        </p:blipFill>
        <p:spPr>
          <a:xfrm>
            <a:off x="5105400" y="1219200"/>
            <a:ext cx="3733800" cy="2906628"/>
          </a:xfrm>
          <a:prstGeom prst="rect">
            <a:avLst/>
          </a:prstGeom>
        </p:spPr>
      </p:pic>
      <p:sp>
        <p:nvSpPr>
          <p:cNvPr id="8" name="Rectangle 7"/>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8390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COLLISION IN NETWORK</a:t>
            </a:r>
            <a:br>
              <a:rPr lang="en-US" b="1" dirty="0">
                <a:ln w="6600">
                  <a:solidFill>
                    <a:schemeClr val="accent2"/>
                  </a:solidFill>
                  <a:prstDash val="solid"/>
                </a:ln>
                <a:solidFill>
                  <a:srgbClr val="FFFFFF"/>
                </a:solidFill>
                <a:effectLst>
                  <a:outerShdw dist="38100" dir="2700000" algn="tl" rotWithShape="0">
                    <a:schemeClr val="accent2"/>
                  </a:outerShdw>
                </a:effectLst>
              </a:rPr>
            </a:br>
            <a:endParaRPr lang="en-US" dirty="0"/>
          </a:p>
        </p:txBody>
      </p:sp>
      <p:sp>
        <p:nvSpPr>
          <p:cNvPr id="3" name="Content Placeholder 2"/>
          <p:cNvSpPr>
            <a:spLocks noGrp="1"/>
          </p:cNvSpPr>
          <p:nvPr>
            <p:ph idx="1"/>
          </p:nvPr>
        </p:nvSpPr>
        <p:spPr>
          <a:xfrm>
            <a:off x="381000" y="1327583"/>
            <a:ext cx="8458200" cy="4983163"/>
          </a:xfrm>
        </p:spPr>
        <p:txBody>
          <a:bodyPr>
            <a:normAutofit/>
          </a:bodyPr>
          <a:lstStyle/>
          <a:p>
            <a:pPr algn="just"/>
            <a:r>
              <a:rPr lang="en-US" sz="2000" dirty="0">
                <a:latin typeface="Times New Roman" pitchFamily="18" charset="0"/>
                <a:cs typeface="Times New Roman" pitchFamily="18" charset="0"/>
              </a:rPr>
              <a:t>This techniques are used in networks when there is collision that is there is only on medium for sending data which is share among more than 2 devices,</a:t>
            </a:r>
          </a:p>
          <a:p>
            <a:pPr algn="just"/>
            <a:r>
              <a:rPr lang="en-US" sz="2000" dirty="0">
                <a:latin typeface="Times New Roman" pitchFamily="18" charset="0"/>
                <a:cs typeface="Times New Roman" pitchFamily="18" charset="0"/>
              </a:rPr>
              <a:t>Example when 2 mobile set wants to communicate the only interface is the air so if both of them work with the same frequency and send data at the same time there data collide. </a:t>
            </a:r>
          </a:p>
          <a:p>
            <a:pPr algn="just"/>
            <a:r>
              <a:rPr lang="en-US" sz="2000" dirty="0">
                <a:latin typeface="Times New Roman" pitchFamily="18" charset="0"/>
                <a:cs typeface="Times New Roman" pitchFamily="18" charset="0"/>
              </a:rPr>
              <a:t>So you can use TDMA or FDMA for the first for one period of time on of them send and another period of time the second.</a:t>
            </a:r>
          </a:p>
          <a:p>
            <a:pPr algn="just"/>
            <a:r>
              <a:rPr lang="en-US" sz="2000" dirty="0">
                <a:latin typeface="Times New Roman" pitchFamily="18" charset="0"/>
                <a:cs typeface="Times New Roman" pitchFamily="18" charset="0"/>
              </a:rPr>
              <a:t>Or we  can use more than 1 frequency that is every of this devices use a different frequency which is the FDMA.</a:t>
            </a:r>
          </a:p>
          <a:p>
            <a:endParaRPr lang="en-US" sz="2000" dirty="0"/>
          </a:p>
        </p:txBody>
      </p:sp>
      <p:sp>
        <p:nvSpPr>
          <p:cNvPr id="4" name="Date Placeholder 3"/>
          <p:cNvSpPr>
            <a:spLocks noGrp="1"/>
          </p:cNvSpPr>
          <p:nvPr>
            <p:ph type="dt" sz="half" idx="10"/>
          </p:nvPr>
        </p:nvSpPr>
        <p:spPr/>
        <p:txBody>
          <a:bodyPr/>
          <a:lstStyle/>
          <a:p>
            <a:fld id="{11589B79-28B0-4D12-A297-DE5897E9723E}" type="datetime1">
              <a:rPr lang="en-US" smtClean="0"/>
              <a:t>3/11/2021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t>12</a:t>
            </a:fld>
            <a:endParaRPr lang="en-US"/>
          </a:p>
        </p:txBody>
      </p:sp>
      <p:sp>
        <p:nvSpPr>
          <p:cNvPr id="7" name="Rectangle 6"/>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812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FDMA IN GSM</a:t>
            </a:r>
            <a:br>
              <a:rPr lang="en-US" sz="28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1589B79-28B0-4D12-A297-DE5897E9723E}" type="datetime1">
              <a:rPr lang="en-US" smtClean="0"/>
              <a:t>3/11/2021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t>13</a:t>
            </a:fld>
            <a:endParaRPr lang="en-US"/>
          </a:p>
        </p:txBody>
      </p:sp>
      <p:pic>
        <p:nvPicPr>
          <p:cNvPr id="9" name="Picture 8">
            <a:extLst>
              <a:ext uri="{FF2B5EF4-FFF2-40B4-BE49-F238E27FC236}">
                <a16:creationId xmlns:a16="http://schemas.microsoft.com/office/drawing/2014/main" id="{B582B0AB-E12C-4D50-88CE-E1EDB45088B3}"/>
              </a:ext>
            </a:extLst>
          </p:cNvPr>
          <p:cNvPicPr>
            <a:picLocks noChangeAspect="1"/>
          </p:cNvPicPr>
          <p:nvPr/>
        </p:nvPicPr>
        <p:blipFill>
          <a:blip r:embed="rId2"/>
          <a:stretch>
            <a:fillRect/>
          </a:stretch>
        </p:blipFill>
        <p:spPr>
          <a:xfrm>
            <a:off x="1066800" y="1165964"/>
            <a:ext cx="2952427" cy="3827745"/>
          </a:xfrm>
          <a:prstGeom prst="rect">
            <a:avLst/>
          </a:prstGeom>
        </p:spPr>
      </p:pic>
      <p:pic>
        <p:nvPicPr>
          <p:cNvPr id="10" name="Picture 9">
            <a:extLst>
              <a:ext uri="{FF2B5EF4-FFF2-40B4-BE49-F238E27FC236}">
                <a16:creationId xmlns:a16="http://schemas.microsoft.com/office/drawing/2014/main" id="{BAEA92ED-4B91-4D48-81DC-C778955DD1F0}"/>
              </a:ext>
            </a:extLst>
          </p:cNvPr>
          <p:cNvPicPr>
            <a:picLocks noChangeAspect="1"/>
          </p:cNvPicPr>
          <p:nvPr/>
        </p:nvPicPr>
        <p:blipFill>
          <a:blip r:embed="rId3"/>
          <a:stretch>
            <a:fillRect/>
          </a:stretch>
        </p:blipFill>
        <p:spPr>
          <a:xfrm>
            <a:off x="4019227" y="1158134"/>
            <a:ext cx="3287820" cy="3843403"/>
          </a:xfrm>
          <a:prstGeom prst="rect">
            <a:avLst/>
          </a:prstGeom>
        </p:spPr>
      </p:pic>
      <p:sp>
        <p:nvSpPr>
          <p:cNvPr id="8" name="Rectangle 7"/>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38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ADVANTAGES OF FDMA</a:t>
            </a:r>
            <a:br>
              <a:rPr lang="en-US" sz="28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457200" y="1143000"/>
            <a:ext cx="8229600" cy="4525963"/>
          </a:xfrm>
        </p:spPr>
        <p:txBody>
          <a:bodyPr>
            <a:normAutofit fontScale="70000" lnSpcReduction="20000"/>
          </a:bodyPr>
          <a:lstStyle/>
          <a:p>
            <a:pPr algn="just"/>
            <a:r>
              <a:rPr lang="en-US" dirty="0">
                <a:latin typeface="Source Sans Pro" panose="020B0604020202020204" pitchFamily="34" charset="0"/>
              </a:rPr>
              <a:t> </a:t>
            </a:r>
            <a:r>
              <a:rPr lang="en-US" dirty="0">
                <a:latin typeface="Times New Roman" pitchFamily="18" charset="0"/>
                <a:cs typeface="Times New Roman" pitchFamily="18" charset="0"/>
              </a:rPr>
              <a:t>AS FDMA systems use low bit rates(large symbol time)compared to average delay spread, it offers the following advantages-</a:t>
            </a:r>
          </a:p>
          <a:p>
            <a:pPr algn="just"/>
            <a:r>
              <a:rPr lang="en-US" dirty="0">
                <a:latin typeface="Times New Roman" pitchFamily="18" charset="0"/>
                <a:cs typeface="Times New Roman" pitchFamily="18" charset="0"/>
              </a:rPr>
              <a:t>Reduces the bit rate information and the use of efficient numerical codes increases the capacity</a:t>
            </a:r>
          </a:p>
          <a:p>
            <a:pPr algn="just"/>
            <a:r>
              <a:rPr lang="en-US" dirty="0">
                <a:latin typeface="Times New Roman" pitchFamily="18" charset="0"/>
                <a:cs typeface="Times New Roman" pitchFamily="18" charset="0"/>
              </a:rPr>
              <a:t>It reduces the cost and lowers the inter symbol interference (ISI)</a:t>
            </a:r>
          </a:p>
          <a:p>
            <a:pPr algn="just"/>
            <a:r>
              <a:rPr lang="en-US" dirty="0">
                <a:latin typeface="Times New Roman" pitchFamily="18" charset="0"/>
                <a:cs typeface="Times New Roman" pitchFamily="18" charset="0"/>
              </a:rPr>
              <a:t>Equalization is not necessary</a:t>
            </a:r>
          </a:p>
          <a:p>
            <a:pPr algn="just"/>
            <a:r>
              <a:rPr lang="en-US" dirty="0">
                <a:latin typeface="Times New Roman" pitchFamily="18" charset="0"/>
                <a:cs typeface="Times New Roman" pitchFamily="18" charset="0"/>
              </a:rPr>
              <a:t>An FDMA system can be easily implemented. A system can be configured so that the improvements in terms of speech encoder and bit rate reduction may be easily incorporated.</a:t>
            </a:r>
          </a:p>
          <a:p>
            <a:pPr algn="just"/>
            <a:r>
              <a:rPr lang="en-US" dirty="0">
                <a:latin typeface="Times New Roman" pitchFamily="18" charset="0"/>
                <a:cs typeface="Times New Roman" pitchFamily="18" charset="0"/>
              </a:rPr>
              <a:t>Since the transmission is continuous , less number of bits are required for synchronization and framing</a:t>
            </a:r>
            <a:r>
              <a:rPr lang="en-US" dirty="0">
                <a:latin typeface="Source Sans Pro" panose="020B0604020202020204" pitchFamily="34" charset="0"/>
              </a:rPr>
              <a:t>.</a:t>
            </a:r>
            <a:br>
              <a:rPr lang="en-US" dirty="0"/>
            </a:br>
            <a:endParaRPr lang="en-US" dirty="0"/>
          </a:p>
          <a:p>
            <a:endParaRPr lang="en-US" dirty="0"/>
          </a:p>
        </p:txBody>
      </p:sp>
      <p:sp>
        <p:nvSpPr>
          <p:cNvPr id="4" name="Date Placeholder 3"/>
          <p:cNvSpPr>
            <a:spLocks noGrp="1"/>
          </p:cNvSpPr>
          <p:nvPr>
            <p:ph type="dt" sz="half" idx="10"/>
          </p:nvPr>
        </p:nvSpPr>
        <p:spPr/>
        <p:txBody>
          <a:bodyPr/>
          <a:lstStyle/>
          <a:p>
            <a:fld id="{11589B79-28B0-4D12-A297-DE5897E9723E}" type="datetime1">
              <a:rPr lang="en-US" smtClean="0"/>
              <a:t>3/11/2021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t>14</a:t>
            </a:fld>
            <a:endParaRPr lang="en-US"/>
          </a:p>
        </p:txBody>
      </p:sp>
      <p:sp>
        <p:nvSpPr>
          <p:cNvPr id="7" name="Rectangle 6"/>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00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APPROACH OF FDMA</a:t>
            </a:r>
            <a:br>
              <a:rPr lang="en-US" sz="28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11589B79-28B0-4D12-A297-DE5897E9723E}" type="datetime1">
              <a:rPr lang="en-US" smtClean="0"/>
              <a:t>3/11/2021</a:t>
            </a:fld>
            <a:endParaRPr lang="en-US"/>
          </a:p>
        </p:txBody>
      </p:sp>
      <p:sp>
        <p:nvSpPr>
          <p:cNvPr id="5" name="Footer Placeholder 4"/>
          <p:cNvSpPr>
            <a:spLocks noGrp="1"/>
          </p:cNvSpPr>
          <p:nvPr>
            <p:ph type="ftr" sz="quarter" idx="11"/>
          </p:nvPr>
        </p:nvSpPr>
        <p:spPr/>
        <p:txBody>
          <a:bodyPr/>
          <a:lstStyle/>
          <a:p>
            <a:r>
              <a:rPr lang="en-US"/>
              <a:t>JEPPIAAR INSTITUTE OF TECHNOLOGY</a:t>
            </a:r>
          </a:p>
        </p:txBody>
      </p:sp>
      <p:sp>
        <p:nvSpPr>
          <p:cNvPr id="6" name="Slide Number Placeholder 5"/>
          <p:cNvSpPr>
            <a:spLocks noGrp="1"/>
          </p:cNvSpPr>
          <p:nvPr>
            <p:ph type="sldNum" sz="quarter" idx="12"/>
          </p:nvPr>
        </p:nvSpPr>
        <p:spPr/>
        <p:txBody>
          <a:bodyPr/>
          <a:lstStyle/>
          <a:p>
            <a:fld id="{E5CA2188-4EE7-4F69-AE19-AF999E6A737F}" type="slidenum">
              <a:rPr lang="en-US" smtClean="0"/>
              <a:t>15</a:t>
            </a:fld>
            <a:endParaRPr lang="en-US"/>
          </a:p>
        </p:txBody>
      </p:sp>
      <p:pic>
        <p:nvPicPr>
          <p:cNvPr id="7" name="Content Placeholder 6">
            <a:extLst>
              <a:ext uri="{FF2B5EF4-FFF2-40B4-BE49-F238E27FC236}">
                <a16:creationId xmlns:a16="http://schemas.microsoft.com/office/drawing/2014/main" id="{EB5199F8-B189-4563-9598-6B05E5D900AA}"/>
              </a:ext>
            </a:extLst>
          </p:cNvPr>
          <p:cNvPicPr>
            <a:picLocks noGrp="1" noChangeAspect="1"/>
          </p:cNvPicPr>
          <p:nvPr>
            <p:ph idx="1"/>
          </p:nvPr>
        </p:nvPicPr>
        <p:blipFill>
          <a:blip r:embed="rId2"/>
          <a:stretch>
            <a:fillRect/>
          </a:stretch>
        </p:blipFill>
        <p:spPr>
          <a:xfrm>
            <a:off x="2992582" y="1340285"/>
            <a:ext cx="1731818" cy="3459162"/>
          </a:xfrm>
          <a:prstGeom prst="rect">
            <a:avLst/>
          </a:prstGeom>
        </p:spPr>
      </p:pic>
      <p:pic>
        <p:nvPicPr>
          <p:cNvPr id="8" name="Picture 7">
            <a:extLst>
              <a:ext uri="{FF2B5EF4-FFF2-40B4-BE49-F238E27FC236}">
                <a16:creationId xmlns:a16="http://schemas.microsoft.com/office/drawing/2014/main" id="{599CDF69-9646-46A0-A64C-E25303C2E4EF}"/>
              </a:ext>
            </a:extLst>
          </p:cNvPr>
          <p:cNvPicPr>
            <a:picLocks noChangeAspect="1"/>
          </p:cNvPicPr>
          <p:nvPr/>
        </p:nvPicPr>
        <p:blipFill>
          <a:blip r:embed="rId3"/>
          <a:stretch>
            <a:fillRect/>
          </a:stretch>
        </p:blipFill>
        <p:spPr>
          <a:xfrm>
            <a:off x="4724400" y="1295400"/>
            <a:ext cx="1620982" cy="3459162"/>
          </a:xfrm>
          <a:prstGeom prst="rect">
            <a:avLst/>
          </a:prstGeom>
        </p:spPr>
      </p:pic>
      <p:sp>
        <p:nvSpPr>
          <p:cNvPr id="9" name="Rectangle 8"/>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336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2400" b="1" dirty="0">
                <a:latin typeface="Palatino Linotype" pitchFamily="18" charset="0"/>
              </a:rPr>
              <a:t>Reference</a:t>
            </a:r>
          </a:p>
        </p:txBody>
      </p:sp>
      <p:sp>
        <p:nvSpPr>
          <p:cNvPr id="3" name="Content Placeholder 2"/>
          <p:cNvSpPr>
            <a:spLocks noGrp="1"/>
          </p:cNvSpPr>
          <p:nvPr>
            <p:ph idx="1"/>
          </p:nvPr>
        </p:nvSpPr>
        <p:spPr>
          <a:xfrm>
            <a:off x="457200" y="1330036"/>
            <a:ext cx="8229600" cy="4800600"/>
          </a:xfrm>
        </p:spPr>
        <p:txBody>
          <a:bodyPr>
            <a:normAutofit/>
          </a:bodyPr>
          <a:lstStyle/>
          <a:p>
            <a:pPr marL="0" indent="0">
              <a:buNone/>
            </a:pPr>
            <a:r>
              <a:rPr lang="en-US" sz="2000" dirty="0">
                <a:latin typeface="Palatino Linotype" pitchFamily="18" charset="0"/>
              </a:rPr>
              <a:t>1. Wikipedia</a:t>
            </a:r>
          </a:p>
          <a:p>
            <a:pPr marL="0" indent="0">
              <a:buNone/>
            </a:pPr>
            <a:r>
              <a:rPr lang="en-US" sz="2000" dirty="0">
                <a:latin typeface="Palatino Linotype" pitchFamily="18" charset="0"/>
              </a:rPr>
              <a:t>2. www.epubs.surrey.ac</a:t>
            </a:r>
          </a:p>
          <a:p>
            <a:pPr marL="0" indent="0">
              <a:buNone/>
            </a:pPr>
            <a:r>
              <a:rPr lang="en-US" sz="2000" dirty="0">
                <a:latin typeface="Palatino Linotype" pitchFamily="18" charset="0"/>
              </a:rPr>
              <a:t>3. www.researchgate.net</a:t>
            </a: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B4E4BE21-05AB-4752-8E4C-86CEA05D0B31}" type="datetime1">
              <a:rPr lang="en-US" smtClean="0"/>
              <a:t>3/11/2021</a:t>
            </a:fld>
            <a:endParaRPr lang="en-US"/>
          </a:p>
        </p:txBody>
      </p:sp>
      <p:sp>
        <p:nvSpPr>
          <p:cNvPr id="7" name="Slide Number Placeholder 6"/>
          <p:cNvSpPr>
            <a:spLocks noGrp="1"/>
          </p:cNvSpPr>
          <p:nvPr>
            <p:ph type="sldNum" sz="quarter" idx="12"/>
          </p:nvPr>
        </p:nvSpPr>
        <p:spPr/>
        <p:txBody>
          <a:bodyPr/>
          <a:lstStyle/>
          <a:p>
            <a:fld id="{E5CA2188-4EE7-4F69-AE19-AF999E6A737F}" type="slidenum">
              <a:rPr lang="en-US" smtClean="0"/>
              <a:t>16</a:t>
            </a:fld>
            <a:endParaRPr lang="en-US"/>
          </a:p>
        </p:txBody>
      </p:sp>
      <p:sp>
        <p:nvSpPr>
          <p:cNvPr id="4" name="Footer Placeholder 3"/>
          <p:cNvSpPr>
            <a:spLocks noGrp="1"/>
          </p:cNvSpPr>
          <p:nvPr>
            <p:ph type="ftr" sz="quarter" idx="11"/>
          </p:nvPr>
        </p:nvSpPr>
        <p:spPr/>
        <p:txBody>
          <a:bodyPr/>
          <a:lstStyle/>
          <a:p>
            <a:r>
              <a:rPr lang="en-US"/>
              <a:t>JEPPIAAR INSTITUTE OF TECHNOLOGY</a:t>
            </a:r>
          </a:p>
        </p:txBody>
      </p:sp>
    </p:spTree>
    <p:extLst>
      <p:ext uri="{BB962C8B-B14F-4D97-AF65-F5344CB8AC3E}">
        <p14:creationId xmlns:p14="http://schemas.microsoft.com/office/powerpoint/2010/main" val="241063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2800" b="1" dirty="0">
                <a:latin typeface="Palatino Linotype" pitchFamily="18" charset="0"/>
              </a:rPr>
              <a:t>Objective</a:t>
            </a:r>
            <a:endParaRPr lang="en-US" sz="2800" dirty="0">
              <a:latin typeface="Palatino Linotype" pitchFamily="18" charset="0"/>
            </a:endParaRPr>
          </a:p>
        </p:txBody>
      </p:sp>
      <p:sp>
        <p:nvSpPr>
          <p:cNvPr id="3" name="Content Placeholder 2"/>
          <p:cNvSpPr>
            <a:spLocks noGrp="1"/>
          </p:cNvSpPr>
          <p:nvPr>
            <p:ph idx="1"/>
          </p:nvPr>
        </p:nvSpPr>
        <p:spPr>
          <a:xfrm>
            <a:off x="342900" y="1028700"/>
            <a:ext cx="8458200" cy="4876800"/>
          </a:xfrm>
        </p:spPr>
        <p:txBody>
          <a:bodyPr>
            <a:noAutofit/>
          </a:bodyPr>
          <a:lstStyle/>
          <a:p>
            <a:pPr algn="just">
              <a:lnSpc>
                <a:spcPct val="150000"/>
              </a:lnSpc>
            </a:pPr>
            <a:endParaRPr lang="en-US" sz="2400" dirty="0">
              <a:latin typeface="Palatino Linotype" pitchFamily="18" charset="0"/>
              <a:cs typeface="Times New Roman" pitchFamily="18" charset="0"/>
            </a:endParaRPr>
          </a:p>
          <a:p>
            <a:pPr algn="just">
              <a:lnSpc>
                <a:spcPct val="150000"/>
              </a:lnSpc>
            </a:pPr>
            <a:r>
              <a:rPr lang="en-US" sz="2400" dirty="0">
                <a:latin typeface="Palatino Linotype" pitchFamily="18" charset="0"/>
                <a:cs typeface="Times New Roman" pitchFamily="18" charset="0"/>
              </a:rPr>
              <a:t>To discuss the real time application of FDMA and its scope.</a:t>
            </a:r>
          </a:p>
          <a:p>
            <a:pPr algn="just">
              <a:lnSpc>
                <a:spcPct val="150000"/>
              </a:lnSpc>
            </a:pPr>
            <a:endParaRPr lang="en-US" sz="2400" dirty="0">
              <a:latin typeface="Palatino Linotype" pitchFamily="18" charset="0"/>
              <a:cs typeface="Times New Roman" pitchFamily="18" charset="0"/>
            </a:endParaRPr>
          </a:p>
          <a:p>
            <a:pPr algn="just">
              <a:lnSpc>
                <a:spcPct val="150000"/>
              </a:lnSpc>
            </a:pPr>
            <a:endParaRPr lang="en-US" sz="2400" dirty="0">
              <a:latin typeface="Palatino Linotype" pitchFamily="18" charset="0"/>
              <a:cs typeface="Times New Roman" pitchFamily="18" charset="0"/>
            </a:endParaRPr>
          </a:p>
        </p:txBody>
      </p:sp>
      <p:sp>
        <p:nvSpPr>
          <p:cNvPr id="4" name="Rectangle 3"/>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E813F31-0A43-4B4F-A83B-7F4B73EBF73F}" type="datetime1">
              <a:rPr lang="en-US" smtClean="0"/>
              <a:t>3/11/2021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t>2</a:t>
            </a:fld>
            <a:endParaRPr lang="en-US"/>
          </a:p>
        </p:txBody>
      </p:sp>
      <p:sp>
        <p:nvSpPr>
          <p:cNvPr id="7" name="Content Placeholder 2"/>
          <p:cNvSpPr txBox="1">
            <a:spLocks/>
          </p:cNvSpPr>
          <p:nvPr/>
        </p:nvSpPr>
        <p:spPr>
          <a:xfrm>
            <a:off x="457200" y="838200"/>
            <a:ext cx="8229600"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endParaRPr lang="en-US" sz="2000" dirty="0">
              <a:latin typeface="Palatino Linotype" pitchFamily="18" charset="0"/>
            </a:endParaRPr>
          </a:p>
        </p:txBody>
      </p:sp>
      <p:sp>
        <p:nvSpPr>
          <p:cNvPr id="8" name="Footer Placeholder 7"/>
          <p:cNvSpPr>
            <a:spLocks noGrp="1"/>
          </p:cNvSpPr>
          <p:nvPr>
            <p:ph type="ftr" sz="quarter" idx="11"/>
          </p:nvPr>
        </p:nvSpPr>
        <p:spPr/>
        <p:txBody>
          <a:bodyPr/>
          <a:lstStyle/>
          <a:p>
            <a:r>
              <a:rPr lang="en-US"/>
              <a:t>JEPPIAAR INSTITUTE OF TECHNOLOGY</a:t>
            </a:r>
          </a:p>
        </p:txBody>
      </p:sp>
    </p:spTree>
    <p:extLst>
      <p:ext uri="{BB962C8B-B14F-4D97-AF65-F5344CB8AC3E}">
        <p14:creationId xmlns:p14="http://schemas.microsoft.com/office/powerpoint/2010/main" val="392615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15962"/>
          </a:xfrm>
        </p:spPr>
        <p:txBody>
          <a:bodyPr>
            <a:noAutofit/>
          </a:bodyPr>
          <a:lstStyle/>
          <a:p>
            <a:r>
              <a:rPr lang="en-US" sz="2400" b="1" dirty="0">
                <a:ln w="6600">
                  <a:solidFill>
                    <a:schemeClr val="accent2"/>
                  </a:solidFill>
                  <a:prstDash val="solid"/>
                </a:ln>
                <a:solidFill>
                  <a:srgbClr val="FFFFFF"/>
                </a:solidFill>
                <a:latin typeface="Times New Roman" pitchFamily="18" charset="0"/>
                <a:cs typeface="Times New Roman" pitchFamily="18" charset="0"/>
              </a:rPr>
              <a:t>What is FDMA?</a:t>
            </a:r>
            <a:br>
              <a:rPr lang="en-US" sz="2400" b="1" dirty="0">
                <a:ln w="6600">
                  <a:solidFill>
                    <a:schemeClr val="accent2"/>
                  </a:solidFill>
                  <a:prstDash val="solid"/>
                </a:ln>
                <a:solidFill>
                  <a:srgbClr val="FFFFFF"/>
                </a:solidFill>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17538" y="1828800"/>
            <a:ext cx="9002661" cy="54102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9D2392-8752-4557-BB6C-A2DD51BA7AE5}" type="datetime1">
              <a:rPr lang="en-US" smtClean="0"/>
              <a:t>3/11/2021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t>3</a:t>
            </a:fld>
            <a:endParaRPr lang="en-US"/>
          </a:p>
        </p:txBody>
      </p:sp>
      <p:sp>
        <p:nvSpPr>
          <p:cNvPr id="7" name="Footer Placeholder 6"/>
          <p:cNvSpPr>
            <a:spLocks noGrp="1"/>
          </p:cNvSpPr>
          <p:nvPr>
            <p:ph type="ftr" sz="quarter" idx="11"/>
          </p:nvPr>
        </p:nvSpPr>
        <p:spPr/>
        <p:txBody>
          <a:bodyPr/>
          <a:lstStyle/>
          <a:p>
            <a:r>
              <a:rPr lang="en-US"/>
              <a:t>JEPPIAAR INSTITUTE OF TECHNOLOGY</a:t>
            </a:r>
          </a:p>
        </p:txBody>
      </p:sp>
      <p:pic>
        <p:nvPicPr>
          <p:cNvPr id="9" name="Picture 8">
            <a:extLst>
              <a:ext uri="{FF2B5EF4-FFF2-40B4-BE49-F238E27FC236}">
                <a16:creationId xmlns:a16="http://schemas.microsoft.com/office/drawing/2014/main" id="{9CE862C6-95D1-4795-9597-E2FA35550489}"/>
              </a:ext>
            </a:extLst>
          </p:cNvPr>
          <p:cNvPicPr>
            <a:picLocks noChangeAspect="1"/>
          </p:cNvPicPr>
          <p:nvPr/>
        </p:nvPicPr>
        <p:blipFill>
          <a:blip r:embed="rId2"/>
          <a:stretch>
            <a:fillRect/>
          </a:stretch>
        </p:blipFill>
        <p:spPr>
          <a:xfrm>
            <a:off x="5715000" y="2366951"/>
            <a:ext cx="3009954" cy="2866213"/>
          </a:xfrm>
          <a:prstGeom prst="rect">
            <a:avLst/>
          </a:prstGeom>
        </p:spPr>
      </p:pic>
      <p:sp>
        <p:nvSpPr>
          <p:cNvPr id="10" name="Rectangle 9"/>
          <p:cNvSpPr/>
          <p:nvPr/>
        </p:nvSpPr>
        <p:spPr>
          <a:xfrm>
            <a:off x="381000" y="1676400"/>
            <a:ext cx="4800600" cy="4247317"/>
          </a:xfrm>
          <a:prstGeom prst="rect">
            <a:avLst/>
          </a:prstGeom>
        </p:spPr>
        <p:txBody>
          <a:bodyPr wrap="square">
            <a:spAutoFit/>
          </a:bodyPr>
          <a:lstStyle/>
          <a:p>
            <a:pPr marL="285750" indent="-285750" algn="just">
              <a:buFont typeface="Arial" pitchFamily="34" charset="0"/>
              <a:buChar char="•"/>
            </a:pPr>
            <a:r>
              <a:rPr lang="en-US" b="1" dirty="0">
                <a:latin typeface="Times New Roman" pitchFamily="18" charset="0"/>
                <a:cs typeface="Times New Roman" pitchFamily="18" charset="0"/>
              </a:rPr>
              <a:t>Frequency division multiple access </a:t>
            </a:r>
            <a:r>
              <a:rPr lang="en-US" dirty="0">
                <a:latin typeface="Times New Roman" pitchFamily="18" charset="0"/>
                <a:cs typeface="Times New Roman" pitchFamily="18" charset="0"/>
              </a:rPr>
              <a:t>(</a:t>
            </a:r>
            <a:r>
              <a:rPr lang="en-US" b="1" dirty="0">
                <a:latin typeface="Times New Roman" pitchFamily="18" charset="0"/>
                <a:cs typeface="Times New Roman" pitchFamily="18" charset="0"/>
              </a:rPr>
              <a:t>FDMA</a:t>
            </a:r>
            <a:r>
              <a:rPr lang="en-US" dirty="0">
                <a:latin typeface="Times New Roman" pitchFamily="18" charset="0"/>
                <a:cs typeface="Times New Roman" pitchFamily="18" charset="0"/>
              </a:rPr>
              <a:t>) is a channel access method used in some multiple-access protocols. </a:t>
            </a:r>
          </a:p>
          <a:p>
            <a:pPr marL="285750" indent="-285750" algn="just">
              <a:buFont typeface="Arial" pitchFamily="34" charset="0"/>
              <a:buChar char="•"/>
            </a:pPr>
            <a:r>
              <a:rPr lang="en-US" dirty="0">
                <a:latin typeface="Times New Roman" pitchFamily="18" charset="0"/>
                <a:cs typeface="Times New Roman" pitchFamily="18" charset="0"/>
              </a:rPr>
              <a:t>FDMA allows multiple users to send data through a single  communication channel, such as  coaxial cable or microwave beam, by dividing the bandwidth of the channel into separate non-overlapping frequency sub-channels and allocating each sub-channel to a separate user. </a:t>
            </a:r>
          </a:p>
          <a:p>
            <a:pPr marL="285750" indent="-285750" algn="just">
              <a:buFont typeface="Arial" pitchFamily="34" charset="0"/>
              <a:buChar char="•"/>
            </a:pPr>
            <a:r>
              <a:rPr lang="en-US" dirty="0">
                <a:latin typeface="Times New Roman" pitchFamily="18" charset="0"/>
                <a:cs typeface="Times New Roman" pitchFamily="18" charset="0"/>
              </a:rPr>
              <a:t>Users can send data through a sub-channel by modulating it on a carrier wave at the sub-channel's frequency. </a:t>
            </a:r>
          </a:p>
          <a:p>
            <a:pPr marL="285750" indent="-285750" algn="just">
              <a:buFont typeface="Arial" pitchFamily="34" charset="0"/>
              <a:buChar char="•"/>
            </a:pPr>
            <a:r>
              <a:rPr lang="en-US" dirty="0">
                <a:latin typeface="Times New Roman" pitchFamily="18" charset="0"/>
                <a:cs typeface="Times New Roman" pitchFamily="18" charset="0"/>
              </a:rPr>
              <a:t>It is used in satellite</a:t>
            </a:r>
            <a:r>
              <a:rPr lang="en-US" dirty="0">
                <a:latin typeface="Times New Roman" pitchFamily="18" charset="0"/>
                <a:cs typeface="Times New Roman" pitchFamily="18" charset="0"/>
                <a:hlinkClick r:id="rId3" tooltip="Satellite communication">
                  <a:extLst>
                    <a:ext uri="{A12FA001-AC4F-418D-AE19-62706E023703}">
                      <ahyp:hlinkClr xmlns:ahyp="http://schemas.microsoft.com/office/drawing/2018/hyperlinkcolor" val="tx"/>
                    </a:ext>
                  </a:extLst>
                </a:hlinkClick>
              </a:rPr>
              <a:t> </a:t>
            </a:r>
            <a:r>
              <a:rPr lang="en-US" dirty="0">
                <a:latin typeface="Times New Roman" pitchFamily="18" charset="0"/>
                <a:cs typeface="Times New Roman" pitchFamily="18" charset="0"/>
              </a:rPr>
              <a:t>communication systems and telephone trunk lines.</a:t>
            </a:r>
          </a:p>
        </p:txBody>
      </p:sp>
    </p:spTree>
    <p:extLst>
      <p:ext uri="{BB962C8B-B14F-4D97-AF65-F5344CB8AC3E}">
        <p14:creationId xmlns:p14="http://schemas.microsoft.com/office/powerpoint/2010/main" val="1000227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HOW FDMA WORKS ?</a:t>
            </a:r>
            <a:b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br>
            <a:r>
              <a:rPr lang="en-US" sz="2400" b="1" dirty="0">
                <a:latin typeface="Palatino Linotype" pitchFamily="18" charset="0"/>
              </a:rPr>
              <a:t> </a:t>
            </a:r>
          </a:p>
        </p:txBody>
      </p:sp>
      <p:sp>
        <p:nvSpPr>
          <p:cNvPr id="3" name="Content Placeholder 2"/>
          <p:cNvSpPr>
            <a:spLocks noGrp="1"/>
          </p:cNvSpPr>
          <p:nvPr>
            <p:ph idx="1"/>
          </p:nvPr>
        </p:nvSpPr>
        <p:spPr>
          <a:xfrm>
            <a:off x="457200" y="1905000"/>
            <a:ext cx="8229600" cy="48006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p:cNvSpPr>
            <a:spLocks noGrp="1"/>
          </p:cNvSpPr>
          <p:nvPr>
            <p:ph type="dt" sz="half" idx="10"/>
          </p:nvPr>
        </p:nvSpPr>
        <p:spPr/>
        <p:txBody>
          <a:bodyPr/>
          <a:lstStyle/>
          <a:p>
            <a:fld id="{CDC1C762-A60B-4C36-9245-B0EACBDC4A0D}" type="datetime1">
              <a:rPr lang="en-US" smtClean="0"/>
              <a:t>3/11/2021</a:t>
            </a:fld>
            <a:endParaRPr lang="en-US"/>
          </a:p>
        </p:txBody>
      </p:sp>
      <p:sp>
        <p:nvSpPr>
          <p:cNvPr id="7" name="Slide Number Placeholder 6"/>
          <p:cNvSpPr>
            <a:spLocks noGrp="1"/>
          </p:cNvSpPr>
          <p:nvPr>
            <p:ph type="sldNum" sz="quarter" idx="12"/>
          </p:nvPr>
        </p:nvSpPr>
        <p:spPr/>
        <p:txBody>
          <a:bodyPr/>
          <a:lstStyle/>
          <a:p>
            <a:fld id="{E5CA2188-4EE7-4F69-AE19-AF999E6A737F}" type="slidenum">
              <a:rPr lang="en-US" smtClean="0"/>
              <a:t>4</a:t>
            </a:fld>
            <a:endParaRPr lang="en-US"/>
          </a:p>
        </p:txBody>
      </p:sp>
      <p:sp>
        <p:nvSpPr>
          <p:cNvPr id="4" name="Footer Placeholder 3"/>
          <p:cNvSpPr>
            <a:spLocks noGrp="1"/>
          </p:cNvSpPr>
          <p:nvPr>
            <p:ph type="ftr" sz="quarter" idx="11"/>
          </p:nvPr>
        </p:nvSpPr>
        <p:spPr/>
        <p:txBody>
          <a:bodyPr/>
          <a:lstStyle/>
          <a:p>
            <a:r>
              <a:rPr lang="en-US"/>
              <a:t>JEPPIAAR INSTITUTE OF TECHNOLOGY</a:t>
            </a:r>
          </a:p>
        </p:txBody>
      </p:sp>
      <p:sp>
        <p:nvSpPr>
          <p:cNvPr id="8" name="Rectangle 7"/>
          <p:cNvSpPr/>
          <p:nvPr/>
        </p:nvSpPr>
        <p:spPr>
          <a:xfrm>
            <a:off x="228600" y="889844"/>
            <a:ext cx="8610600" cy="4401205"/>
          </a:xfrm>
          <a:prstGeom prst="rect">
            <a:avLst/>
          </a:prstGeom>
        </p:spPr>
        <p:txBody>
          <a:bodyPr wrap="square">
            <a:spAutoFit/>
          </a:bodyPr>
          <a:lstStyle/>
          <a:p>
            <a:pPr marL="342900" indent="-342900" algn="just">
              <a:buFont typeface="Arial" pitchFamily="34" charset="0"/>
              <a:buChar char="•"/>
            </a:pPr>
            <a:r>
              <a:rPr lang="en-US" sz="2000" dirty="0">
                <a:latin typeface="Times New Roman" pitchFamily="18" charset="0"/>
                <a:cs typeface="Times New Roman" pitchFamily="18" charset="0"/>
              </a:rPr>
              <a:t>FDMA is implemented at the media access control (MAC) layer of the data-link layer in the Open Systems Interconnection (OSI) reference model for networking protocol stacks. </a:t>
            </a:r>
          </a:p>
          <a:p>
            <a:pPr marL="342900" indent="-342900" algn="just">
              <a:buFont typeface="Arial" pitchFamily="34" charset="0"/>
              <a:buChar char="•"/>
            </a:pPr>
            <a:r>
              <a:rPr lang="en-US" sz="2000" dirty="0">
                <a:latin typeface="Times New Roman" pitchFamily="18" charset="0"/>
                <a:cs typeface="Times New Roman" pitchFamily="18" charset="0"/>
              </a:rPr>
              <a:t>FDMA is based on the frequency-division multiplexing (FDM) technique used in wireless networking. </a:t>
            </a:r>
          </a:p>
          <a:p>
            <a:pPr marL="342900" indent="-342900" algn="just">
              <a:buFont typeface="Arial" pitchFamily="34" charset="0"/>
              <a:buChar char="•"/>
            </a:pPr>
            <a:r>
              <a:rPr lang="en-US" sz="2000" dirty="0">
                <a:latin typeface="Times New Roman" pitchFamily="18" charset="0"/>
                <a:cs typeface="Times New Roman" pitchFamily="18" charset="0"/>
              </a:rPr>
              <a:t>In FDMA, the user is assigned a specific frequency band in the electromagnetic spectrum, and during a call that user is the only one who has the right to access the specific band. </a:t>
            </a:r>
          </a:p>
          <a:p>
            <a:pPr marL="342900" indent="-342900" algn="just">
              <a:buFont typeface="Arial" pitchFamily="34" charset="0"/>
              <a:buChar char="•"/>
            </a:pPr>
            <a:r>
              <a:rPr lang="en-US" sz="2000" dirty="0">
                <a:latin typeface="Times New Roman" pitchFamily="18" charset="0"/>
                <a:cs typeface="Times New Roman" pitchFamily="18" charset="0"/>
              </a:rPr>
              <a:t>In the AMPS cellular phone system, these frequency bands are allocated from the electromagnetic spectrum as follows:</a:t>
            </a:r>
          </a:p>
          <a:p>
            <a:pPr marL="342900" indent="-342900" algn="just">
              <a:buFont typeface="Arial" pitchFamily="34" charset="0"/>
              <a:buChar char="•"/>
            </a:pPr>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buFont typeface="Arial" panose="020B0604020202020204" pitchFamily="34" charset="0"/>
              <a:buChar char="•"/>
            </a:pPr>
            <a:r>
              <a:rPr lang="en-US" sz="2000" b="1" i="1" u="sng" dirty="0">
                <a:solidFill>
                  <a:srgbClr val="FF0000"/>
                </a:solidFill>
                <a:latin typeface="Times New Roman" pitchFamily="18" charset="0"/>
                <a:cs typeface="Times New Roman" pitchFamily="18" charset="0"/>
              </a:rPr>
              <a:t>Transmission by mobile station: 824 MHz to 849 MHz </a:t>
            </a:r>
          </a:p>
          <a:p>
            <a:pPr algn="just">
              <a:buFont typeface="Arial" panose="020B0604020202020204" pitchFamily="34" charset="0"/>
              <a:buChar char="•"/>
            </a:pPr>
            <a:r>
              <a:rPr lang="en-US" sz="2000" b="1" i="1" u="sng" dirty="0">
                <a:solidFill>
                  <a:srgbClr val="FF0000"/>
                </a:solidFill>
                <a:latin typeface="Times New Roman" pitchFamily="18" charset="0"/>
                <a:cs typeface="Times New Roman" pitchFamily="18" charset="0"/>
              </a:rPr>
              <a:t>Transmission by base station: 869 MHz to 894 MHz </a:t>
            </a:r>
          </a:p>
        </p:txBody>
      </p:sp>
    </p:spTree>
    <p:extLst>
      <p:ext uri="{BB962C8B-B14F-4D97-AF65-F5344CB8AC3E}">
        <p14:creationId xmlns:p14="http://schemas.microsoft.com/office/powerpoint/2010/main" val="2872448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15962"/>
          </a:xfrm>
        </p:spPr>
        <p:txBody>
          <a:bodyPr>
            <a:noAutofit/>
          </a:bodyPr>
          <a:lstStyle/>
          <a:p>
            <a: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AMPS and DAMPS</a:t>
            </a:r>
            <a:b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315192" y="3589338"/>
            <a:ext cx="5340927" cy="29718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9D2392-8752-4557-BB6C-A2DD51BA7AE5}" type="datetime1">
              <a:rPr lang="en-US" smtClean="0"/>
              <a:t>3/11/2021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t>5</a:t>
            </a:fld>
            <a:endParaRPr lang="en-US"/>
          </a:p>
        </p:txBody>
      </p:sp>
      <p:sp>
        <p:nvSpPr>
          <p:cNvPr id="7" name="Footer Placeholder 6"/>
          <p:cNvSpPr>
            <a:spLocks noGrp="1"/>
          </p:cNvSpPr>
          <p:nvPr>
            <p:ph type="ftr" sz="quarter" idx="11"/>
          </p:nvPr>
        </p:nvSpPr>
        <p:spPr/>
        <p:txBody>
          <a:bodyPr/>
          <a:lstStyle/>
          <a:p>
            <a:r>
              <a:rPr lang="en-US"/>
              <a:t>JEPPIAAR INSTITUTE OF TECHNOLOGY</a:t>
            </a:r>
          </a:p>
        </p:txBody>
      </p:sp>
      <p:pic>
        <p:nvPicPr>
          <p:cNvPr id="8" name="Picture 7">
            <a:extLst>
              <a:ext uri="{FF2B5EF4-FFF2-40B4-BE49-F238E27FC236}">
                <a16:creationId xmlns:a16="http://schemas.microsoft.com/office/drawing/2014/main" id="{F9896252-9DEA-4823-A40C-2E7D69178053}"/>
              </a:ext>
            </a:extLst>
          </p:cNvPr>
          <p:cNvPicPr>
            <a:picLocks noChangeAspect="1"/>
          </p:cNvPicPr>
          <p:nvPr/>
        </p:nvPicPr>
        <p:blipFill>
          <a:blip r:embed="rId2"/>
          <a:stretch>
            <a:fillRect/>
          </a:stretch>
        </p:blipFill>
        <p:spPr>
          <a:xfrm>
            <a:off x="5947735" y="876131"/>
            <a:ext cx="2808338" cy="1901312"/>
          </a:xfrm>
          <a:prstGeom prst="rect">
            <a:avLst/>
          </a:prstGeom>
        </p:spPr>
      </p:pic>
      <p:pic>
        <p:nvPicPr>
          <p:cNvPr id="9" name="Picture 8">
            <a:extLst>
              <a:ext uri="{FF2B5EF4-FFF2-40B4-BE49-F238E27FC236}">
                <a16:creationId xmlns:a16="http://schemas.microsoft.com/office/drawing/2014/main" id="{DCE826F5-B9D7-48F0-BE52-3DFDF9A53B7D}"/>
              </a:ext>
            </a:extLst>
          </p:cNvPr>
          <p:cNvPicPr>
            <a:picLocks noChangeAspect="1"/>
          </p:cNvPicPr>
          <p:nvPr/>
        </p:nvPicPr>
        <p:blipFill>
          <a:blip r:embed="rId3"/>
          <a:stretch>
            <a:fillRect/>
          </a:stretch>
        </p:blipFill>
        <p:spPr>
          <a:xfrm>
            <a:off x="6102927" y="3424974"/>
            <a:ext cx="2660073" cy="1941201"/>
          </a:xfrm>
          <a:prstGeom prst="rect">
            <a:avLst/>
          </a:prstGeom>
        </p:spPr>
      </p:pic>
      <p:sp>
        <p:nvSpPr>
          <p:cNvPr id="10" name="Rectangle 9"/>
          <p:cNvSpPr/>
          <p:nvPr/>
        </p:nvSpPr>
        <p:spPr>
          <a:xfrm>
            <a:off x="457200" y="839651"/>
            <a:ext cx="4572000" cy="2308324"/>
          </a:xfrm>
          <a:prstGeom prst="rect">
            <a:avLst/>
          </a:prstGeom>
        </p:spPr>
        <p:txBody>
          <a:bodyPr>
            <a:spAutoFit/>
          </a:bodyPr>
          <a:lstStyle/>
          <a:p>
            <a:pPr marL="285750" indent="-285750" algn="just">
              <a:buFont typeface="Wingdings" panose="05000000000000000000" pitchFamily="2" charset="2"/>
              <a:buChar char="ü"/>
            </a:pPr>
            <a:r>
              <a:rPr lang="en-US" dirty="0">
                <a:latin typeface="Times New Roman" pitchFamily="18" charset="0"/>
                <a:cs typeface="Times New Roman" pitchFamily="18" charset="0"/>
              </a:rPr>
              <a:t>FDMA is a basic technology in the </a:t>
            </a:r>
            <a:r>
              <a:rPr lang="en-US" b="1" dirty="0">
                <a:latin typeface="Times New Roman" pitchFamily="18" charset="0"/>
                <a:cs typeface="Times New Roman" pitchFamily="18" charset="0"/>
              </a:rPr>
              <a:t>analog Advanced Mobile Phone Service (AMPS), </a:t>
            </a:r>
            <a:r>
              <a:rPr lang="en-US" dirty="0">
                <a:latin typeface="Times New Roman" pitchFamily="18" charset="0"/>
                <a:cs typeface="Times New Roman" pitchFamily="18" charset="0"/>
              </a:rPr>
              <a:t>the most widely-installed cellular phone system installed in North America. With FDMA, each channel can be assigned to only one user at a time. FDMA is also used in the Total Access Communication System (TACS).</a:t>
            </a:r>
          </a:p>
        </p:txBody>
      </p:sp>
      <p:sp>
        <p:nvSpPr>
          <p:cNvPr id="11" name="Rectangle 10"/>
          <p:cNvSpPr/>
          <p:nvPr/>
        </p:nvSpPr>
        <p:spPr>
          <a:xfrm>
            <a:off x="465860" y="3814844"/>
            <a:ext cx="4572000" cy="1754326"/>
          </a:xfrm>
          <a:prstGeom prst="rect">
            <a:avLst/>
          </a:prstGeom>
        </p:spPr>
        <p:txBody>
          <a:bodyPr>
            <a:spAutoFit/>
          </a:bodyPr>
          <a:lstStyle/>
          <a:p>
            <a:pPr marL="285750" indent="-285750" algn="just">
              <a:buFont typeface="Wingdings" panose="05000000000000000000" pitchFamily="2" charset="2"/>
              <a:buChar char="ü"/>
            </a:pPr>
            <a:r>
              <a:rPr lang="en-US" dirty="0">
                <a:latin typeface="Times New Roman" pitchFamily="18" charset="0"/>
                <a:cs typeface="Times New Roman" pitchFamily="18" charset="0"/>
              </a:rPr>
              <a:t>The Digital-Advanced Mobile Phone Service (D-AMPS) also uses FDMA but adds time division multiple access (TDMA) to get three channels for each FDMA channel, tripling the number of calls that can be handled on a channel. </a:t>
            </a:r>
          </a:p>
        </p:txBody>
      </p:sp>
    </p:spTree>
    <p:extLst>
      <p:ext uri="{BB962C8B-B14F-4D97-AF65-F5344CB8AC3E}">
        <p14:creationId xmlns:p14="http://schemas.microsoft.com/office/powerpoint/2010/main" val="185888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15962"/>
          </a:xfrm>
        </p:spPr>
        <p:txBody>
          <a:bodyPr>
            <a:noAutofit/>
          </a:bodyPr>
          <a:lstStyle/>
          <a:p>
            <a: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FDMA in WALKIE TALKIES</a:t>
            </a:r>
            <a:b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17538" y="1828800"/>
            <a:ext cx="9002661" cy="54102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9D2392-8752-4557-BB6C-A2DD51BA7AE5}" type="datetime1">
              <a:rPr lang="en-US" smtClean="0"/>
              <a:t>3/11/2021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t>6</a:t>
            </a:fld>
            <a:endParaRPr lang="en-US"/>
          </a:p>
        </p:txBody>
      </p:sp>
      <p:sp>
        <p:nvSpPr>
          <p:cNvPr id="7" name="Footer Placeholder 6"/>
          <p:cNvSpPr>
            <a:spLocks noGrp="1"/>
          </p:cNvSpPr>
          <p:nvPr>
            <p:ph type="ftr" sz="quarter" idx="11"/>
          </p:nvPr>
        </p:nvSpPr>
        <p:spPr/>
        <p:txBody>
          <a:bodyPr/>
          <a:lstStyle/>
          <a:p>
            <a:r>
              <a:rPr lang="en-US"/>
              <a:t>JEPPIAAR INSTITUTE OF TECHNOLOGY</a:t>
            </a:r>
          </a:p>
        </p:txBody>
      </p:sp>
      <p:sp>
        <p:nvSpPr>
          <p:cNvPr id="8" name="Rectangle 7"/>
          <p:cNvSpPr/>
          <p:nvPr/>
        </p:nvSpPr>
        <p:spPr>
          <a:xfrm>
            <a:off x="457200" y="1020762"/>
            <a:ext cx="4572000" cy="1200329"/>
          </a:xfrm>
          <a:prstGeom prst="rect">
            <a:avLst/>
          </a:prstGeom>
        </p:spPr>
        <p:txBody>
          <a:bodyPr>
            <a:spAutoFit/>
          </a:bodyPr>
          <a:lstStyle/>
          <a:p>
            <a:pPr marL="342900" indent="-342900" algn="just">
              <a:buFont typeface="Wingdings" panose="05000000000000000000" pitchFamily="2" charset="2"/>
              <a:buChar char="Ø"/>
            </a:pPr>
            <a:r>
              <a:rPr lang="en-US" dirty="0">
                <a:latin typeface="Times New Roman" panose="02020603050405020304" pitchFamily="18" charset="0"/>
              </a:rPr>
              <a:t>Early cellular telephony mostly used FDMA analogue transmission. Walkie talkies and mobile networks for closed user groups often use FDMA</a:t>
            </a:r>
            <a:endParaRPr lang="en-US" dirty="0"/>
          </a:p>
        </p:txBody>
      </p:sp>
      <p:sp>
        <p:nvSpPr>
          <p:cNvPr id="9" name="Rectangle 8"/>
          <p:cNvSpPr/>
          <p:nvPr/>
        </p:nvSpPr>
        <p:spPr>
          <a:xfrm>
            <a:off x="457200" y="2408761"/>
            <a:ext cx="4572000" cy="1477328"/>
          </a:xfrm>
          <a:prstGeom prst="rect">
            <a:avLst/>
          </a:prstGeom>
        </p:spPr>
        <p:txBody>
          <a:bodyPr>
            <a:spAutoFit/>
          </a:bodyPr>
          <a:lstStyle/>
          <a:p>
            <a:pPr marL="342900" indent="-342900" algn="just">
              <a:buFont typeface="Wingdings" panose="05000000000000000000" pitchFamily="2" charset="2"/>
              <a:buChar char="Ø"/>
            </a:pPr>
            <a:r>
              <a:rPr lang="en-US" dirty="0">
                <a:latin typeface="Times New Roman" panose="02020603050405020304" pitchFamily="18" charset="0"/>
              </a:rPr>
              <a:t>F-600A as a universal digital communication product developed by Creation , this two-way radio utilizes leading FDMA technology and features digital-analogy compatibility </a:t>
            </a:r>
          </a:p>
        </p:txBody>
      </p:sp>
      <p:sp>
        <p:nvSpPr>
          <p:cNvPr id="10" name="Rectangle 9"/>
          <p:cNvSpPr/>
          <p:nvPr/>
        </p:nvSpPr>
        <p:spPr>
          <a:xfrm>
            <a:off x="457200" y="3968784"/>
            <a:ext cx="4572000" cy="923330"/>
          </a:xfrm>
          <a:prstGeom prst="rect">
            <a:avLst/>
          </a:prstGeom>
        </p:spPr>
        <p:txBody>
          <a:bodyPr>
            <a:spAutoFit/>
          </a:bodyPr>
          <a:lstStyle/>
          <a:p>
            <a:pPr marL="342900" indent="-342900" algn="just">
              <a:buFont typeface="Wingdings" panose="05000000000000000000" pitchFamily="2" charset="2"/>
              <a:buChar char="Ø"/>
            </a:pPr>
            <a:r>
              <a:rPr lang="en-US" dirty="0">
                <a:latin typeface="Times New Roman" panose="02020603050405020304" pitchFamily="18" charset="0"/>
              </a:rPr>
              <a:t>Frequency division digital relay station to ensure extensive coverage ( auto switch between relay/direct connection )</a:t>
            </a:r>
          </a:p>
        </p:txBody>
      </p:sp>
      <p:sp>
        <p:nvSpPr>
          <p:cNvPr id="11" name="Rectangle 10"/>
          <p:cNvSpPr/>
          <p:nvPr/>
        </p:nvSpPr>
        <p:spPr>
          <a:xfrm>
            <a:off x="533400" y="5267900"/>
            <a:ext cx="4572000" cy="646331"/>
          </a:xfrm>
          <a:prstGeom prst="rect">
            <a:avLst/>
          </a:prstGeom>
        </p:spPr>
        <p:txBody>
          <a:bodyPr>
            <a:spAutoFit/>
          </a:bodyPr>
          <a:lstStyle/>
          <a:p>
            <a:pPr marL="342900" indent="-342900" algn="just">
              <a:buFont typeface="Wingdings" panose="05000000000000000000" pitchFamily="2" charset="2"/>
              <a:buChar char="Ø"/>
            </a:pPr>
            <a:r>
              <a:rPr lang="en-US" dirty="0">
                <a:latin typeface="Times New Roman" panose="02020603050405020304" pitchFamily="18" charset="0"/>
              </a:rPr>
              <a:t>Low energy consumption and ultra long stand-by time</a:t>
            </a:r>
          </a:p>
        </p:txBody>
      </p:sp>
      <p:pic>
        <p:nvPicPr>
          <p:cNvPr id="12" name="Picture 11">
            <a:extLst>
              <a:ext uri="{FF2B5EF4-FFF2-40B4-BE49-F238E27FC236}">
                <a16:creationId xmlns:a16="http://schemas.microsoft.com/office/drawing/2014/main" id="{CC3B9379-2C48-4983-9AA5-22AF83E3E5D2}"/>
              </a:ext>
            </a:extLst>
          </p:cNvPr>
          <p:cNvPicPr>
            <a:picLocks noChangeAspect="1"/>
          </p:cNvPicPr>
          <p:nvPr/>
        </p:nvPicPr>
        <p:blipFill>
          <a:blip r:embed="rId2"/>
          <a:stretch>
            <a:fillRect/>
          </a:stretch>
        </p:blipFill>
        <p:spPr>
          <a:xfrm>
            <a:off x="5361709" y="1386681"/>
            <a:ext cx="3429000" cy="292543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6401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457200"/>
            <a:ext cx="8915400" cy="715962"/>
          </a:xfrm>
        </p:spPr>
        <p:txBody>
          <a:bodyPr>
            <a:noAutofit/>
          </a:bodyPr>
          <a:lstStyle/>
          <a:p>
            <a: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Communication access technique through</a:t>
            </a:r>
            <a:b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br>
            <a: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FDMA</a:t>
            </a:r>
            <a:b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52400" y="1128712"/>
            <a:ext cx="5334000" cy="5410200"/>
          </a:xfrm>
        </p:spPr>
        <p:txBody>
          <a:bodyPr>
            <a:normAutofit/>
          </a:bodyPr>
          <a:lstStyle/>
          <a:p>
            <a:pPr lvl="0" algn="just" eaLnBrk="0" fontAlgn="base" hangingPunct="0">
              <a:spcBef>
                <a:spcPct val="0"/>
              </a:spcBef>
              <a:spcAft>
                <a:spcPct val="0"/>
              </a:spcAft>
              <a:buFont typeface="Wingdings" panose="05000000000000000000" pitchFamily="2" charset="2"/>
              <a:buChar char="ü"/>
            </a:pPr>
            <a:r>
              <a:rPr lang="en-US" altLang="en-US" sz="1800" dirty="0">
                <a:latin typeface="Times New Roman" pitchFamily="18" charset="0"/>
                <a:cs typeface="Times New Roman" pitchFamily="18" charset="0"/>
              </a:rPr>
              <a:t>It is the operation of splitting a single channel or bandwidth into several bands of frequency.</a:t>
            </a:r>
          </a:p>
          <a:p>
            <a:pPr lvl="0" algn="just" eaLnBrk="0" fontAlgn="base" hangingPunct="0">
              <a:spcBef>
                <a:spcPct val="0"/>
              </a:spcBef>
              <a:spcAft>
                <a:spcPct val="0"/>
              </a:spcAft>
              <a:buFont typeface="Wingdings" panose="05000000000000000000" pitchFamily="2" charset="2"/>
              <a:buChar char="ü"/>
            </a:pPr>
            <a:r>
              <a:rPr lang="en-US" altLang="en-US" sz="1800" dirty="0">
                <a:latin typeface="Times New Roman" pitchFamily="18" charset="0"/>
                <a:cs typeface="Times New Roman" pitchFamily="18" charset="0"/>
              </a:rPr>
              <a:t> In this channel access scheme, every user gets a separate sub-band of frequency like in FM radio. </a:t>
            </a:r>
          </a:p>
          <a:p>
            <a:pPr lvl="0" algn="just" eaLnBrk="0" fontAlgn="base" hangingPunct="0">
              <a:spcBef>
                <a:spcPct val="0"/>
              </a:spcBef>
              <a:spcAft>
                <a:spcPct val="0"/>
              </a:spcAft>
              <a:buFont typeface="Wingdings" panose="05000000000000000000" pitchFamily="2" charset="2"/>
              <a:buChar char="ü"/>
            </a:pPr>
            <a:r>
              <a:rPr lang="en-US" altLang="en-US" sz="1800" dirty="0">
                <a:latin typeface="Times New Roman" pitchFamily="18" charset="0"/>
                <a:cs typeface="Times New Roman" pitchFamily="18" charset="0"/>
              </a:rPr>
              <a:t>In this system, the user transmits data onto different frequencies at the same time.</a:t>
            </a:r>
            <a:br>
              <a:rPr lang="en-US" altLang="en-US" sz="1800" dirty="0">
                <a:latin typeface="Times New Roman" pitchFamily="18" charset="0"/>
                <a:cs typeface="Times New Roman" pitchFamily="18" charset="0"/>
              </a:rPr>
            </a:br>
            <a:endParaRPr lang="en-US" altLang="en-US" sz="1800" dirty="0">
              <a:latin typeface="Times New Roman" pitchFamily="18" charset="0"/>
              <a:cs typeface="Times New Roman" pitchFamily="18" charset="0"/>
            </a:endParaRPr>
          </a:p>
          <a:p>
            <a:pPr lvl="0" algn="just" eaLnBrk="0" fontAlgn="base" hangingPunct="0">
              <a:spcBef>
                <a:spcPct val="0"/>
              </a:spcBef>
              <a:spcAft>
                <a:spcPct val="0"/>
              </a:spcAft>
              <a:buFont typeface="Wingdings" panose="05000000000000000000" pitchFamily="2" charset="2"/>
              <a:buChar char="ü"/>
            </a:pPr>
            <a:r>
              <a:rPr lang="en-US" altLang="en-US" sz="1800" dirty="0">
                <a:latin typeface="Times New Roman" pitchFamily="18" charset="0"/>
                <a:cs typeface="Times New Roman" pitchFamily="18" charset="0"/>
              </a:rPr>
              <a:t>It enables many users to transmit at the same time but using different frequency channels.</a:t>
            </a:r>
          </a:p>
          <a:p>
            <a:pPr lvl="0" algn="just" eaLnBrk="0" fontAlgn="base" hangingPunct="0">
              <a:spcBef>
                <a:spcPct val="0"/>
              </a:spcBef>
              <a:spcAft>
                <a:spcPct val="0"/>
              </a:spcAft>
              <a:buFont typeface="Wingdings" panose="05000000000000000000" pitchFamily="2" charset="2"/>
              <a:buChar char="ü"/>
            </a:pPr>
            <a:r>
              <a:rPr lang="en-US" altLang="en-US" sz="1800" dirty="0">
                <a:latin typeface="Times New Roman" pitchFamily="18" charset="0"/>
                <a:cs typeface="Times New Roman" pitchFamily="18" charset="0"/>
              </a:rPr>
              <a:t> It is necessary to keep the channel wider, to accept the signal spectra of the conveyance to propagate. </a:t>
            </a:r>
          </a:p>
          <a:p>
            <a:pPr lvl="0" algn="just" eaLnBrk="0" fontAlgn="base" hangingPunct="0">
              <a:spcBef>
                <a:spcPct val="0"/>
              </a:spcBef>
              <a:spcAft>
                <a:spcPct val="0"/>
              </a:spcAft>
              <a:buFont typeface="Wingdings" panose="05000000000000000000" pitchFamily="2" charset="2"/>
              <a:buChar char="ü"/>
            </a:pPr>
            <a:r>
              <a:rPr lang="en-US" altLang="en-US" sz="1800" dirty="0">
                <a:latin typeface="Times New Roman" pitchFamily="18" charset="0"/>
                <a:cs typeface="Times New Roman" pitchFamily="18" charset="0"/>
              </a:rPr>
              <a:t>FDMA is less complicated than TDMA, and it implemented in the narrowband system</a:t>
            </a:r>
            <a:r>
              <a:rPr lang="en-US" altLang="en-US" sz="2000" b="1" dirty="0">
                <a:latin typeface="Poppins"/>
              </a:rPr>
              <a:t>.</a:t>
            </a:r>
            <a:endParaRPr lang="en-US" altLang="en-US" sz="2000" b="1" dirty="0"/>
          </a:p>
          <a:p>
            <a:pPr marL="0" lvl="0" indent="0" eaLnBrk="0" fontAlgn="base" hangingPunct="0">
              <a:spcBef>
                <a:spcPct val="0"/>
              </a:spcBef>
              <a:spcAft>
                <a:spcPct val="0"/>
              </a:spcAft>
              <a:buNone/>
            </a:pPr>
            <a:br>
              <a:rPr lang="en-US" altLang="en-US" sz="1800" dirty="0">
                <a:latin typeface="Arial" panose="020B0604020202020204" pitchFamily="34" charset="0"/>
              </a:rPr>
            </a:br>
            <a:endParaRPr lang="en-US" altLang="en-US" sz="1800" dirty="0">
              <a:latin typeface="Arial" panose="020B0604020202020204" pitchFamily="34" charset="0"/>
            </a:endParaRPr>
          </a:p>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9D2392-8752-4557-BB6C-A2DD51BA7AE5}" type="datetime1">
              <a:rPr lang="en-US" smtClean="0"/>
              <a:t>3/11/2021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t>7</a:t>
            </a:fld>
            <a:endParaRPr lang="en-US"/>
          </a:p>
        </p:txBody>
      </p:sp>
      <p:sp>
        <p:nvSpPr>
          <p:cNvPr id="7" name="Footer Placeholder 6"/>
          <p:cNvSpPr>
            <a:spLocks noGrp="1"/>
          </p:cNvSpPr>
          <p:nvPr>
            <p:ph type="ftr" sz="quarter" idx="11"/>
          </p:nvPr>
        </p:nvSpPr>
        <p:spPr/>
        <p:txBody>
          <a:bodyPr/>
          <a:lstStyle/>
          <a:p>
            <a:r>
              <a:rPr lang="en-US"/>
              <a:t>JEPPIAAR INSTITUTE OF TECHNOLOGY</a:t>
            </a:r>
          </a:p>
        </p:txBody>
      </p:sp>
      <p:pic>
        <p:nvPicPr>
          <p:cNvPr id="9" name="Picture 8">
            <a:extLst>
              <a:ext uri="{FF2B5EF4-FFF2-40B4-BE49-F238E27FC236}">
                <a16:creationId xmlns:a16="http://schemas.microsoft.com/office/drawing/2014/main" id="{AFA50482-AF6B-40C9-9882-CD20B6B56E80}"/>
              </a:ext>
            </a:extLst>
          </p:cNvPr>
          <p:cNvPicPr>
            <a:picLocks noChangeAspect="1"/>
          </p:cNvPicPr>
          <p:nvPr/>
        </p:nvPicPr>
        <p:blipFill>
          <a:blip r:embed="rId2"/>
          <a:stretch>
            <a:fillRect/>
          </a:stretch>
        </p:blipFill>
        <p:spPr>
          <a:xfrm>
            <a:off x="6019800" y="1187017"/>
            <a:ext cx="2819401" cy="293414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6423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15962"/>
          </a:xfrm>
        </p:spPr>
        <p:txBody>
          <a:bodyPr>
            <a:noAutofit/>
          </a:bodyPr>
          <a:lstStyle/>
          <a:p>
            <a: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FDMA in cable television system</a:t>
            </a:r>
            <a:b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196031" y="723900"/>
            <a:ext cx="9002661" cy="54102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9D2392-8752-4557-BB6C-A2DD51BA7AE5}" type="datetime1">
              <a:rPr lang="en-US" smtClean="0"/>
              <a:t>3/11/2021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t>8</a:t>
            </a:fld>
            <a:endParaRPr lang="en-US"/>
          </a:p>
        </p:txBody>
      </p:sp>
      <p:sp>
        <p:nvSpPr>
          <p:cNvPr id="7" name="Footer Placeholder 6"/>
          <p:cNvSpPr>
            <a:spLocks noGrp="1"/>
          </p:cNvSpPr>
          <p:nvPr>
            <p:ph type="ftr" sz="quarter" idx="11"/>
          </p:nvPr>
        </p:nvSpPr>
        <p:spPr/>
        <p:txBody>
          <a:bodyPr/>
          <a:lstStyle/>
          <a:p>
            <a:r>
              <a:rPr lang="en-US"/>
              <a:t>JEPPIAAR INSTITUTE OF TECHNOLOGY</a:t>
            </a:r>
          </a:p>
        </p:txBody>
      </p:sp>
      <p:sp>
        <p:nvSpPr>
          <p:cNvPr id="8" name="Rectangle 7"/>
          <p:cNvSpPr/>
          <p:nvPr/>
        </p:nvSpPr>
        <p:spPr>
          <a:xfrm>
            <a:off x="609600" y="926336"/>
            <a:ext cx="4495800" cy="4708981"/>
          </a:xfrm>
          <a:prstGeom prst="rect">
            <a:avLst/>
          </a:prstGeom>
        </p:spPr>
        <p:txBody>
          <a:bodyPr wrap="square">
            <a:spAutoFit/>
          </a:bodyPr>
          <a:lstStyle/>
          <a:p>
            <a:pPr marL="342900" indent="-342900" algn="just">
              <a:buFont typeface="Arial" pitchFamily="34" charset="0"/>
              <a:buChar char="•"/>
            </a:pPr>
            <a:r>
              <a:rPr lang="en-US" sz="2000" dirty="0">
                <a:latin typeface="Times New Roman" pitchFamily="18" charset="0"/>
                <a:cs typeface="Times New Roman" pitchFamily="18" charset="0"/>
              </a:rPr>
              <a:t>The medium is a single coax cable that is used to broadcast hundreds of channels of video/audio programming to homes. </a:t>
            </a:r>
          </a:p>
          <a:p>
            <a:pPr marL="342900" indent="-342900" algn="just">
              <a:buFont typeface="Arial" pitchFamily="34" charset="0"/>
              <a:buChar char="•"/>
            </a:pPr>
            <a:r>
              <a:rPr lang="en-US" sz="2000" dirty="0">
                <a:latin typeface="Times New Roman" pitchFamily="18" charset="0"/>
                <a:cs typeface="Times New Roman" pitchFamily="18" charset="0"/>
              </a:rPr>
              <a:t>The coax cable has a useful bandwidth from about 4 MHz to 1 GHz. </a:t>
            </a:r>
          </a:p>
          <a:p>
            <a:pPr marL="342900" indent="-342900" algn="just">
              <a:buFont typeface="Arial" pitchFamily="34" charset="0"/>
              <a:buChar char="•"/>
            </a:pPr>
            <a:r>
              <a:rPr lang="en-US" sz="2000" dirty="0">
                <a:latin typeface="Times New Roman" pitchFamily="18" charset="0"/>
                <a:cs typeface="Times New Roman" pitchFamily="18" charset="0"/>
              </a:rPr>
              <a:t>This bandwidth is divided up into 6-MHz wide channels. Initially, one TV station or channel used a single 6-MHz band. </a:t>
            </a:r>
          </a:p>
          <a:p>
            <a:pPr marL="342900" indent="-342900" algn="just">
              <a:buFont typeface="Arial" pitchFamily="34" charset="0"/>
              <a:buChar char="•"/>
            </a:pPr>
            <a:r>
              <a:rPr lang="en-US" sz="2000" dirty="0">
                <a:latin typeface="Times New Roman" pitchFamily="18" charset="0"/>
                <a:cs typeface="Times New Roman" pitchFamily="18" charset="0"/>
              </a:rPr>
              <a:t>But with digital techniques, multiple TV channels may share a single band today thanks to compression and multiplexing techniques used in each channel.</a:t>
            </a:r>
          </a:p>
        </p:txBody>
      </p:sp>
      <p:pic>
        <p:nvPicPr>
          <p:cNvPr id="9" name="Picture 8">
            <a:extLst>
              <a:ext uri="{FF2B5EF4-FFF2-40B4-BE49-F238E27FC236}">
                <a16:creationId xmlns:a16="http://schemas.microsoft.com/office/drawing/2014/main" id="{90FC71BC-B650-43FA-A64C-2177D91B6DD1}"/>
              </a:ext>
            </a:extLst>
          </p:cNvPr>
          <p:cNvPicPr>
            <a:picLocks noChangeAspect="1"/>
          </p:cNvPicPr>
          <p:nvPr/>
        </p:nvPicPr>
        <p:blipFill>
          <a:blip r:embed="rId2"/>
          <a:stretch>
            <a:fillRect/>
          </a:stretch>
        </p:blipFill>
        <p:spPr>
          <a:xfrm>
            <a:off x="5664079" y="1146998"/>
            <a:ext cx="3200400" cy="32092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822411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915400" cy="715962"/>
          </a:xfrm>
        </p:spPr>
        <p:txBody>
          <a:bodyPr>
            <a:noAutofit/>
          </a:bodyPr>
          <a:lstStyle/>
          <a:p>
            <a: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AEROSPACE TELEMETRY SYSTEM</a:t>
            </a:r>
            <a:br>
              <a:rPr lang="en-US" sz="24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br>
            <a:endParaRPr lang="en-US" sz="2400" b="1"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217538" y="1828800"/>
            <a:ext cx="9002661" cy="5410200"/>
          </a:xfrm>
        </p:spPr>
        <p:txBody>
          <a:bodyPr>
            <a:normAutofit/>
          </a:bodyPr>
          <a:lstStyle/>
          <a:p>
            <a:endParaRPr lang="en-US" sz="2000" dirty="0">
              <a:latin typeface="Palatino Linotype" pitchFamily="18" charset="0"/>
            </a:endParaRPr>
          </a:p>
          <a:p>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a:p>
            <a:pPr marL="0" indent="0">
              <a:buNone/>
            </a:pPr>
            <a:endParaRPr lang="en-US" sz="2000" dirty="0">
              <a:latin typeface="Palatino Linotype" pitchFamily="18" charset="0"/>
            </a:endParaRPr>
          </a:p>
        </p:txBody>
      </p:sp>
      <p:sp>
        <p:nvSpPr>
          <p:cNvPr id="5" name="Rectangle 4"/>
          <p:cNvSpPr/>
          <p:nvPr/>
        </p:nvSpPr>
        <p:spPr>
          <a:xfrm>
            <a:off x="152400" y="152400"/>
            <a:ext cx="8839200" cy="6248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E9D2392-8752-4557-BB6C-A2DD51BA7AE5}" type="datetime1">
              <a:rPr lang="en-US" smtClean="0"/>
              <a:t>3/11/2021</a:t>
            </a:fld>
            <a:endParaRPr lang="en-US"/>
          </a:p>
        </p:txBody>
      </p:sp>
      <p:sp>
        <p:nvSpPr>
          <p:cNvPr id="6" name="Slide Number Placeholder 5"/>
          <p:cNvSpPr>
            <a:spLocks noGrp="1"/>
          </p:cNvSpPr>
          <p:nvPr>
            <p:ph type="sldNum" sz="quarter" idx="12"/>
          </p:nvPr>
        </p:nvSpPr>
        <p:spPr/>
        <p:txBody>
          <a:bodyPr/>
          <a:lstStyle/>
          <a:p>
            <a:fld id="{E5CA2188-4EE7-4F69-AE19-AF999E6A737F}" type="slidenum">
              <a:rPr lang="en-US" smtClean="0"/>
              <a:t>9</a:t>
            </a:fld>
            <a:endParaRPr lang="en-US"/>
          </a:p>
        </p:txBody>
      </p:sp>
      <p:sp>
        <p:nvSpPr>
          <p:cNvPr id="7" name="Footer Placeholder 6"/>
          <p:cNvSpPr>
            <a:spLocks noGrp="1"/>
          </p:cNvSpPr>
          <p:nvPr>
            <p:ph type="ftr" sz="quarter" idx="11"/>
          </p:nvPr>
        </p:nvSpPr>
        <p:spPr/>
        <p:txBody>
          <a:bodyPr/>
          <a:lstStyle/>
          <a:p>
            <a:r>
              <a:rPr lang="en-US"/>
              <a:t>JEPPIAAR INSTITUTE OF TECHNOLOGY</a:t>
            </a:r>
          </a:p>
        </p:txBody>
      </p:sp>
      <p:sp>
        <p:nvSpPr>
          <p:cNvPr id="8" name="Rectangle 7"/>
          <p:cNvSpPr/>
          <p:nvPr/>
        </p:nvSpPr>
        <p:spPr>
          <a:xfrm>
            <a:off x="381000" y="1447800"/>
            <a:ext cx="4343400" cy="3477875"/>
          </a:xfrm>
          <a:prstGeom prst="rect">
            <a:avLst/>
          </a:prstGeom>
        </p:spPr>
        <p:txBody>
          <a:bodyPr wrap="square">
            <a:spAutoFit/>
          </a:bodyPr>
          <a:lstStyle/>
          <a:p>
            <a:pPr marL="342900" indent="-342900" algn="just">
              <a:buFont typeface="Arial" pitchFamily="34" charset="0"/>
              <a:buChar char="•"/>
            </a:pPr>
            <a:r>
              <a:rPr lang="en-US" sz="2000" dirty="0">
                <a:latin typeface="Times New Roman" pitchFamily="18" charset="0"/>
                <a:cs typeface="Times New Roman" pitchFamily="18" charset="0"/>
              </a:rPr>
              <a:t>Original aerospace telemetry systems used an FDMA system to accommodate multiple sensor data on a single radio channel. </a:t>
            </a:r>
          </a:p>
          <a:p>
            <a:pPr marL="342900" indent="-342900" algn="just">
              <a:buFont typeface="Arial" pitchFamily="34" charset="0"/>
              <a:buChar char="•"/>
            </a:pPr>
            <a:r>
              <a:rPr lang="en-US" sz="2000" dirty="0">
                <a:latin typeface="Times New Roman" pitchFamily="18" charset="0"/>
                <a:cs typeface="Times New Roman" pitchFamily="18" charset="0"/>
              </a:rPr>
              <a:t>Early satellite systems shared individual 36-MHz bandwidth transponders in the 4-GHz to 6-GHz range with multiple voice, video, or data signals via FDMA. </a:t>
            </a:r>
          </a:p>
          <a:p>
            <a:pPr marL="342900" indent="-342900" algn="just">
              <a:buFont typeface="Arial" pitchFamily="34" charset="0"/>
              <a:buChar char="•"/>
            </a:pPr>
            <a:r>
              <a:rPr lang="en-US" sz="2000" dirty="0">
                <a:latin typeface="Times New Roman" pitchFamily="18" charset="0"/>
                <a:cs typeface="Times New Roman" pitchFamily="18" charset="0"/>
              </a:rPr>
              <a:t>Today, all of these applications use TDMA digital techniques.</a:t>
            </a:r>
          </a:p>
        </p:txBody>
      </p:sp>
      <p:pic>
        <p:nvPicPr>
          <p:cNvPr id="9" name="Picture 8">
            <a:extLst>
              <a:ext uri="{FF2B5EF4-FFF2-40B4-BE49-F238E27FC236}">
                <a16:creationId xmlns:a16="http://schemas.microsoft.com/office/drawing/2014/main" id="{4F426239-900F-4AA1-BF52-A0D9BC86CF90}"/>
              </a:ext>
            </a:extLst>
          </p:cNvPr>
          <p:cNvPicPr>
            <a:picLocks noChangeAspect="1"/>
          </p:cNvPicPr>
          <p:nvPr/>
        </p:nvPicPr>
        <p:blipFill>
          <a:blip r:embed="rId2"/>
          <a:stretch>
            <a:fillRect/>
          </a:stretch>
        </p:blipFill>
        <p:spPr>
          <a:xfrm>
            <a:off x="5410200" y="1118544"/>
            <a:ext cx="3352800" cy="33800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409907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1647</TotalTime>
  <Words>916</Words>
  <Application>Microsoft Office PowerPoint</Application>
  <PresentationFormat>On-screen Show (4:3)</PresentationFormat>
  <Paragraphs>182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Subject Name : EC8652- WIRELESS COMMUNICATION  Presentation  Title: Real time application of FDMA </vt:lpstr>
      <vt:lpstr>Objective</vt:lpstr>
      <vt:lpstr>What is FDMA? </vt:lpstr>
      <vt:lpstr>HOW FDMA WORKS ?  </vt:lpstr>
      <vt:lpstr>AMPS and DAMPS </vt:lpstr>
      <vt:lpstr>FDMA in WALKIE TALKIES </vt:lpstr>
      <vt:lpstr>Communication access technique through FDMA </vt:lpstr>
      <vt:lpstr>FDMA in cable television system </vt:lpstr>
      <vt:lpstr>AEROSPACE TELEMETRY SYSTEM </vt:lpstr>
      <vt:lpstr>ANALOG TELEPHONE SYSTEM </vt:lpstr>
      <vt:lpstr>FIBER OPTIC COMMUNICATION </vt:lpstr>
      <vt:lpstr>COLLISION IN NETWORK </vt:lpstr>
      <vt:lpstr>FDMA IN GSM </vt:lpstr>
      <vt:lpstr>ADVANTAGES OF FDMA </vt:lpstr>
      <vt:lpstr>APPROACH OF FDMA </vt:lpstr>
      <vt:lpstr>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Millimeter - Wave Antenna for 5G Applications</dc:title>
  <dc:creator>PRABU</dc:creator>
  <cp:lastModifiedBy>BENISHA</cp:lastModifiedBy>
  <cp:revision>120</cp:revision>
  <dcterms:created xsi:type="dcterms:W3CDTF">2015-04-07T04:42:07Z</dcterms:created>
  <dcterms:modified xsi:type="dcterms:W3CDTF">2021-03-11T18:52:06Z</dcterms:modified>
</cp:coreProperties>
</file>